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sldIdLst>
    <p:sldId id="257" r:id="rId2"/>
    <p:sldId id="260" r:id="rId3"/>
    <p:sldId id="263" r:id="rId4"/>
    <p:sldId id="270" r:id="rId5"/>
    <p:sldId id="286" r:id="rId6"/>
    <p:sldId id="367" r:id="rId7"/>
    <p:sldId id="292" r:id="rId8"/>
    <p:sldId id="293" r:id="rId9"/>
    <p:sldId id="294" r:id="rId10"/>
    <p:sldId id="297" r:id="rId11"/>
    <p:sldId id="298" r:id="rId12"/>
    <p:sldId id="299" r:id="rId13"/>
    <p:sldId id="301" r:id="rId14"/>
    <p:sldId id="304" r:id="rId15"/>
    <p:sldId id="308" r:id="rId16"/>
    <p:sldId id="310" r:id="rId17"/>
    <p:sldId id="314" r:id="rId18"/>
    <p:sldId id="316" r:id="rId19"/>
    <p:sldId id="320" r:id="rId20"/>
    <p:sldId id="323" r:id="rId21"/>
    <p:sldId id="325" r:id="rId22"/>
    <p:sldId id="326" r:id="rId23"/>
    <p:sldId id="327" r:id="rId24"/>
    <p:sldId id="330" r:id="rId25"/>
    <p:sldId id="332" r:id="rId26"/>
    <p:sldId id="334" r:id="rId27"/>
    <p:sldId id="335" r:id="rId28"/>
    <p:sldId id="337" r:id="rId29"/>
    <p:sldId id="341" r:id="rId30"/>
    <p:sldId id="345" r:id="rId31"/>
    <p:sldId id="360" r:id="rId32"/>
    <p:sldId id="369" r:id="rId33"/>
    <p:sldId id="371" r:id="rId34"/>
    <p:sldId id="374" r:id="rId35"/>
    <p:sldId id="376" r:id="rId36"/>
    <p:sldId id="37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356"/>
    <p:restoredTop sz="94316"/>
  </p:normalViewPr>
  <p:slideViewPr>
    <p:cSldViewPr snapToGrid="0" snapToObjects="1">
      <p:cViewPr varScale="1">
        <p:scale>
          <a:sx n="77" d="100"/>
          <a:sy n="77" d="100"/>
        </p:scale>
        <p:origin x="192"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ADA9526-6E3B-5849-B6D7-4236D607305B}"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7B6F7C-E7F1-2F41-9491-B74440202FEA}" type="slidenum">
              <a:rPr lang="en-US" smtClean="0"/>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190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DA9526-6E3B-5849-B6D7-4236D607305B}"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7B6F7C-E7F1-2F41-9491-B74440202FEA}" type="slidenum">
              <a:rPr lang="en-US" smtClean="0"/>
              <a:t>‹#›</a:t>
            </a:fld>
            <a:endParaRPr lang="en-US"/>
          </a:p>
        </p:txBody>
      </p:sp>
    </p:spTree>
    <p:extLst>
      <p:ext uri="{BB962C8B-B14F-4D97-AF65-F5344CB8AC3E}">
        <p14:creationId xmlns:p14="http://schemas.microsoft.com/office/powerpoint/2010/main" val="10367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DA9526-6E3B-5849-B6D7-4236D607305B}"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7B6F7C-E7F1-2F41-9491-B74440202FEA}" type="slidenum">
              <a:rPr lang="en-US" smtClean="0"/>
              <a:t>‹#›</a:t>
            </a:fld>
            <a:endParaRPr lang="en-US"/>
          </a:p>
        </p:txBody>
      </p:sp>
    </p:spTree>
    <p:extLst>
      <p:ext uri="{BB962C8B-B14F-4D97-AF65-F5344CB8AC3E}">
        <p14:creationId xmlns:p14="http://schemas.microsoft.com/office/powerpoint/2010/main" val="297808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DA9526-6E3B-5849-B6D7-4236D607305B}"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7B6F7C-E7F1-2F41-9491-B74440202FEA}" type="slidenum">
              <a:rPr lang="en-US" smtClean="0"/>
              <a:t>‹#›</a:t>
            </a:fld>
            <a:endParaRPr lang="en-US"/>
          </a:p>
        </p:txBody>
      </p:sp>
    </p:spTree>
    <p:extLst>
      <p:ext uri="{BB962C8B-B14F-4D97-AF65-F5344CB8AC3E}">
        <p14:creationId xmlns:p14="http://schemas.microsoft.com/office/powerpoint/2010/main" val="1523013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DA9526-6E3B-5849-B6D7-4236D607305B}"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7B6F7C-E7F1-2F41-9491-B74440202FEA}" type="slidenum">
              <a:rPr lang="en-US" smtClean="0"/>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59162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ADA9526-6E3B-5849-B6D7-4236D607305B}"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7B6F7C-E7F1-2F41-9491-B74440202FEA}" type="slidenum">
              <a:rPr lang="en-US" smtClean="0"/>
              <a:t>‹#›</a:t>
            </a:fld>
            <a:endParaRPr lang="en-US"/>
          </a:p>
        </p:txBody>
      </p:sp>
    </p:spTree>
    <p:extLst>
      <p:ext uri="{BB962C8B-B14F-4D97-AF65-F5344CB8AC3E}">
        <p14:creationId xmlns:p14="http://schemas.microsoft.com/office/powerpoint/2010/main" val="726546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ADA9526-6E3B-5849-B6D7-4236D607305B}" type="datetimeFigureOut">
              <a:rPr lang="en-US" smtClean="0"/>
              <a:t>1/22/18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7B6F7C-E7F1-2F41-9491-B74440202FEA}" type="slidenum">
              <a:rPr lang="en-US" smtClean="0"/>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823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DA9526-6E3B-5849-B6D7-4236D607305B}" type="datetimeFigureOut">
              <a:rPr lang="en-US" smtClean="0"/>
              <a:t>1/22/18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7B6F7C-E7F1-2F41-9491-B74440202FEA}" type="slidenum">
              <a:rPr lang="en-US" smtClean="0"/>
              <a:t>‹#›</a:t>
            </a:fld>
            <a:endParaRPr lang="en-US"/>
          </a:p>
        </p:txBody>
      </p:sp>
    </p:spTree>
    <p:extLst>
      <p:ext uri="{BB962C8B-B14F-4D97-AF65-F5344CB8AC3E}">
        <p14:creationId xmlns:p14="http://schemas.microsoft.com/office/powerpoint/2010/main" val="1059238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DA9526-6E3B-5849-B6D7-4236D607305B}" type="datetimeFigureOut">
              <a:rPr lang="en-US" smtClean="0"/>
              <a:t>1/22/18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7B6F7C-E7F1-2F41-9491-B74440202FEA}" type="slidenum">
              <a:rPr lang="en-US" smtClean="0"/>
              <a:t>‹#›</a:t>
            </a:fld>
            <a:endParaRPr lang="en-US"/>
          </a:p>
        </p:txBody>
      </p:sp>
    </p:spTree>
    <p:extLst>
      <p:ext uri="{BB962C8B-B14F-4D97-AF65-F5344CB8AC3E}">
        <p14:creationId xmlns:p14="http://schemas.microsoft.com/office/powerpoint/2010/main" val="2133485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DA9526-6E3B-5849-B6D7-4236D607305B}"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7B6F7C-E7F1-2F41-9491-B74440202FEA}" type="slidenum">
              <a:rPr lang="en-US" smtClean="0"/>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227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DA9526-6E3B-5849-B6D7-4236D607305B}"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7B6F7C-E7F1-2F41-9491-B74440202FEA}" type="slidenum">
              <a:rPr lang="en-US" smtClean="0"/>
              <a:t>‹#›</a:t>
            </a:fld>
            <a:endParaRPr lang="en-US"/>
          </a:p>
        </p:txBody>
      </p:sp>
    </p:spTree>
    <p:extLst>
      <p:ext uri="{BB962C8B-B14F-4D97-AF65-F5344CB8AC3E}">
        <p14:creationId xmlns:p14="http://schemas.microsoft.com/office/powerpoint/2010/main" val="8519921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FADA9526-6E3B-5849-B6D7-4236D607305B}" type="datetimeFigureOut">
              <a:rPr lang="en-US" smtClean="0"/>
              <a:t>1/22/18</a:t>
            </a:fld>
            <a:endParaRPr lang="en-US"/>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D67B6F7C-E7F1-2F41-9491-B74440202FEA}" type="slidenum">
              <a:rPr lang="en-US" smtClean="0"/>
              <a:t>‹#›</a:t>
            </a:fld>
            <a:endParaRPr lang="en-US"/>
          </a:p>
        </p:txBody>
      </p:sp>
    </p:spTree>
    <p:extLst>
      <p:ext uri="{BB962C8B-B14F-4D97-AF65-F5344CB8AC3E}">
        <p14:creationId xmlns:p14="http://schemas.microsoft.com/office/powerpoint/2010/main" val="3201354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2.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JavaScript</a:t>
            </a:r>
            <a:r>
              <a:rPr lang="en-US" dirty="0"/>
              <a:t>: Client-Side Scripting</a:t>
            </a:r>
          </a:p>
        </p:txBody>
      </p:sp>
      <p:sp>
        <p:nvSpPr>
          <p:cNvPr id="3" name="Subtitle 2"/>
          <p:cNvSpPr>
            <a:spLocks noGrp="1"/>
          </p:cNvSpPr>
          <p:nvPr>
            <p:ph type="subTitle" idx="1"/>
          </p:nvPr>
        </p:nvSpPr>
        <p:spPr/>
        <p:txBody>
          <a:bodyPr>
            <a:noAutofit/>
          </a:bodyPr>
          <a:lstStyle/>
          <a:p>
            <a:r>
              <a:rPr lang="en-US" sz="3600" dirty="0" smtClean="0"/>
              <a:t>CS </a:t>
            </a:r>
            <a:r>
              <a:rPr lang="en-US" sz="3600" dirty="0" smtClean="0"/>
              <a:t>135</a:t>
            </a:r>
            <a:endParaRPr lang="en-US" sz="3600" dirty="0" smtClean="0"/>
          </a:p>
        </p:txBody>
      </p:sp>
    </p:spTree>
    <p:extLst>
      <p:ext uri="{BB962C8B-B14F-4D97-AF65-F5344CB8AC3E}">
        <p14:creationId xmlns:p14="http://schemas.microsoft.com/office/powerpoint/2010/main" val="6760650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Operators</a:t>
            </a:r>
            <a:endParaRPr lang="en-US" dirty="0"/>
          </a:p>
        </p:txBody>
      </p:sp>
      <p:sp>
        <p:nvSpPr>
          <p:cNvPr id="3" name="Content Placeholder 2"/>
          <p:cNvSpPr>
            <a:spLocks noGrp="1"/>
          </p:cNvSpPr>
          <p:nvPr>
            <p:ph idx="1"/>
          </p:nvPr>
        </p:nvSpPr>
        <p:spPr/>
        <p:txBody>
          <a:bodyPr/>
          <a:lstStyle/>
          <a:p>
            <a:r>
              <a:rPr lang="en-US" dirty="0"/>
              <a:t>The Boolean operators and, or, and not and their truth tables </a:t>
            </a:r>
            <a:r>
              <a:rPr lang="en-US" dirty="0" smtClean="0"/>
              <a:t>are supported. </a:t>
            </a:r>
          </a:p>
        </p:txBody>
      </p:sp>
      <p:pic>
        <p:nvPicPr>
          <p:cNvPr id="5" name="Picture 4" descr="Screen Shot 2014-02-05 at 8.10.0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1842" y="2892974"/>
            <a:ext cx="7068186" cy="2585171"/>
          </a:xfrm>
          <a:prstGeom prst="rect">
            <a:avLst/>
          </a:prstGeom>
        </p:spPr>
      </p:pic>
    </p:spTree>
    <p:extLst>
      <p:ext uri="{BB962C8B-B14F-4D97-AF65-F5344CB8AC3E}">
        <p14:creationId xmlns:p14="http://schemas.microsoft.com/office/powerpoint/2010/main" val="10564972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23041"/>
            <a:ext cx="10972800" cy="990600"/>
          </a:xfrm>
        </p:spPr>
        <p:txBody>
          <a:bodyPr/>
          <a:lstStyle/>
          <a:p>
            <a:r>
              <a:rPr lang="en-US" dirty="0" smtClean="0"/>
              <a:t>Conditionals</a:t>
            </a:r>
            <a:endParaRPr lang="en-US" dirty="0"/>
          </a:p>
        </p:txBody>
      </p:sp>
      <p:sp>
        <p:nvSpPr>
          <p:cNvPr id="7" name="Content Placeholder 6"/>
          <p:cNvSpPr>
            <a:spLocks noGrp="1"/>
          </p:cNvSpPr>
          <p:nvPr>
            <p:ph idx="1"/>
          </p:nvPr>
        </p:nvSpPr>
        <p:spPr/>
        <p:txBody>
          <a:bodyPr/>
          <a:lstStyle/>
          <a:p>
            <a:r>
              <a:rPr lang="en-US" dirty="0"/>
              <a:t>JavaScript’s syntax is almost identical to that of PHP, Java, or C when it comes to conditional structures such as if and if else statements. </a:t>
            </a:r>
            <a:endParaRPr lang="en-US" dirty="0" smtClean="0"/>
          </a:p>
          <a:p>
            <a:pPr lvl="1"/>
            <a:r>
              <a:rPr lang="en-US" dirty="0" smtClean="0"/>
              <a:t>In </a:t>
            </a:r>
            <a:r>
              <a:rPr lang="en-US" dirty="0"/>
              <a:t>this syntax the condition to test is contained within ( ) brackets with the body contained in { } blocks.</a:t>
            </a:r>
          </a:p>
          <a:p>
            <a:endParaRPr lang="en-US" dirty="0"/>
          </a:p>
        </p:txBody>
      </p:sp>
      <p:pic>
        <p:nvPicPr>
          <p:cNvPr id="8" name="Picture 7" descr="Screen Shot 2014-02-05 at 8.11.0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145774"/>
            <a:ext cx="6575071" cy="3173724"/>
          </a:xfrm>
          <a:prstGeom prst="rect">
            <a:avLst/>
          </a:prstGeom>
        </p:spPr>
      </p:pic>
    </p:spTree>
    <p:extLst>
      <p:ext uri="{BB962C8B-B14F-4D97-AF65-F5344CB8AC3E}">
        <p14:creationId xmlns:p14="http://schemas.microsoft.com/office/powerpoint/2010/main" val="11548571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52096"/>
            <a:ext cx="10972800" cy="990600"/>
          </a:xfrm>
        </p:spPr>
        <p:txBody>
          <a:bodyPr/>
          <a:lstStyle/>
          <a:p>
            <a:r>
              <a:rPr lang="en-US" dirty="0" smtClean="0"/>
              <a:t>Loops</a:t>
            </a:r>
            <a:endParaRPr lang="en-US" dirty="0"/>
          </a:p>
        </p:txBody>
      </p:sp>
      <p:sp>
        <p:nvSpPr>
          <p:cNvPr id="7" name="Content Placeholder 6"/>
          <p:cNvSpPr>
            <a:spLocks noGrp="1"/>
          </p:cNvSpPr>
          <p:nvPr>
            <p:ph idx="1"/>
          </p:nvPr>
        </p:nvSpPr>
        <p:spPr>
          <a:xfrm>
            <a:off x="609600" y="1489841"/>
            <a:ext cx="10972800" cy="4876800"/>
          </a:xfrm>
        </p:spPr>
        <p:txBody>
          <a:bodyPr>
            <a:normAutofit/>
          </a:bodyPr>
          <a:lstStyle/>
          <a:p>
            <a:r>
              <a:rPr lang="en-US" dirty="0" smtClean="0"/>
              <a:t>JavaScript supports </a:t>
            </a:r>
            <a:r>
              <a:rPr lang="en-US" dirty="0" smtClean="0">
                <a:solidFill>
                  <a:schemeClr val="accent2"/>
                </a:solidFill>
              </a:rPr>
              <a:t>for</a:t>
            </a:r>
            <a:r>
              <a:rPr lang="en-US" dirty="0" smtClean="0"/>
              <a:t>, </a:t>
            </a:r>
            <a:r>
              <a:rPr lang="en-US" dirty="0" smtClean="0">
                <a:solidFill>
                  <a:schemeClr val="accent2"/>
                </a:solidFill>
              </a:rPr>
              <a:t>for/in</a:t>
            </a:r>
            <a:r>
              <a:rPr lang="en-US" dirty="0" smtClean="0"/>
              <a:t>, </a:t>
            </a:r>
            <a:r>
              <a:rPr lang="en-US" dirty="0" smtClean="0">
                <a:solidFill>
                  <a:schemeClr val="accent2"/>
                </a:solidFill>
              </a:rPr>
              <a:t>while</a:t>
            </a:r>
            <a:r>
              <a:rPr lang="en-US" dirty="0" smtClean="0"/>
              <a:t>, </a:t>
            </a:r>
            <a:r>
              <a:rPr lang="en-US" dirty="0" smtClean="0">
                <a:solidFill>
                  <a:schemeClr val="accent2"/>
                </a:solidFill>
              </a:rPr>
              <a:t>do/while</a:t>
            </a:r>
            <a:r>
              <a:rPr lang="en-US" dirty="0" smtClean="0"/>
              <a:t> loops</a:t>
            </a:r>
          </a:p>
        </p:txBody>
      </p:sp>
      <p:sp>
        <p:nvSpPr>
          <p:cNvPr id="3" name="Rectangle 2"/>
          <p:cNvSpPr/>
          <p:nvPr/>
        </p:nvSpPr>
        <p:spPr>
          <a:xfrm>
            <a:off x="801949" y="2072442"/>
            <a:ext cx="6096000" cy="3539430"/>
          </a:xfrm>
          <a:prstGeom prst="rect">
            <a:avLst/>
          </a:prstGeom>
          <a:solidFill>
            <a:schemeClr val="accent5">
              <a:lumMod val="20000"/>
              <a:lumOff val="80000"/>
            </a:schemeClr>
          </a:solidFill>
        </p:spPr>
        <p:txBody>
          <a:bodyPr>
            <a:spAutoFit/>
          </a:bodyPr>
          <a:lstStyle/>
          <a:p>
            <a:r>
              <a:rPr lang="en-US" sz="1400" dirty="0" smtClean="0"/>
              <a:t>&lt;!DOCTYPE html&gt;</a:t>
            </a:r>
          </a:p>
          <a:p>
            <a:r>
              <a:rPr lang="en-US" sz="1400" dirty="0" smtClean="0"/>
              <a:t>&lt;html&gt;</a:t>
            </a:r>
          </a:p>
          <a:p>
            <a:r>
              <a:rPr lang="en-US" sz="1400" dirty="0" smtClean="0"/>
              <a:t>   &lt;body&gt;</a:t>
            </a:r>
          </a:p>
          <a:p>
            <a:r>
              <a:rPr lang="en-US" sz="1400" dirty="0" smtClean="0"/>
              <a:t>      &lt;h1&gt;JavaScript Loops&lt;/h1&gt;</a:t>
            </a:r>
          </a:p>
          <a:p>
            <a:r>
              <a:rPr lang="en-US" sz="1400" dirty="0" smtClean="0"/>
              <a:t>      &lt;p id="demo"&gt;&lt;/p&gt;</a:t>
            </a:r>
          </a:p>
          <a:p>
            <a:r>
              <a:rPr lang="en-US" sz="1400" dirty="0" smtClean="0"/>
              <a:t>      </a:t>
            </a:r>
            <a:r>
              <a:rPr lang="en-US" sz="1400" dirty="0" smtClean="0">
                <a:solidFill>
                  <a:srgbClr val="00B050"/>
                </a:solidFill>
              </a:rPr>
              <a:t>&lt;script&gt;</a:t>
            </a:r>
          </a:p>
          <a:p>
            <a:r>
              <a:rPr lang="en-US" sz="1400" dirty="0" smtClean="0"/>
              <a:t>         </a:t>
            </a:r>
            <a:r>
              <a:rPr lang="en-US" sz="1400" dirty="0" err="1" smtClean="0">
                <a:solidFill>
                  <a:schemeClr val="accent2"/>
                </a:solidFill>
              </a:rPr>
              <a:t>var</a:t>
            </a:r>
            <a:r>
              <a:rPr lang="en-US" sz="1400" dirty="0" smtClean="0"/>
              <a:t> sum = 0;</a:t>
            </a:r>
          </a:p>
          <a:p>
            <a:r>
              <a:rPr lang="en-US" sz="1400" dirty="0" smtClean="0"/>
              <a:t>         </a:t>
            </a:r>
            <a:r>
              <a:rPr lang="en-US" sz="1400" dirty="0" err="1" smtClean="0">
                <a:solidFill>
                  <a:schemeClr val="accent2"/>
                </a:solidFill>
              </a:rPr>
              <a:t>var</a:t>
            </a:r>
            <a:r>
              <a:rPr lang="en-US" sz="1400" dirty="0" smtClean="0"/>
              <a:t> text = "Result : ";</a:t>
            </a:r>
          </a:p>
          <a:p>
            <a:r>
              <a:rPr lang="en-US" sz="1400" dirty="0" smtClean="0"/>
              <a:t>         </a:t>
            </a:r>
            <a:r>
              <a:rPr lang="en-US" sz="1400" dirty="0" smtClean="0">
                <a:solidFill>
                  <a:schemeClr val="accent2"/>
                </a:solidFill>
              </a:rPr>
              <a:t>for </a:t>
            </a:r>
            <a:r>
              <a:rPr lang="en-US" sz="1400" dirty="0" smtClean="0"/>
              <a:t>(</a:t>
            </a:r>
            <a:r>
              <a:rPr lang="en-US" sz="1400" dirty="0" err="1" smtClean="0"/>
              <a:t>var</a:t>
            </a:r>
            <a:r>
              <a:rPr lang="en-US" sz="1400" dirty="0" smtClean="0"/>
              <a:t> </a:t>
            </a:r>
            <a:r>
              <a:rPr lang="en-US" sz="1400" dirty="0" err="1" smtClean="0"/>
              <a:t>i</a:t>
            </a:r>
            <a:r>
              <a:rPr lang="en-US" sz="1400" dirty="0" smtClean="0"/>
              <a:t> = 0; </a:t>
            </a:r>
            <a:r>
              <a:rPr lang="en-US" sz="1400" dirty="0" err="1" smtClean="0"/>
              <a:t>i</a:t>
            </a:r>
            <a:r>
              <a:rPr lang="en-US" sz="1400" dirty="0" smtClean="0"/>
              <a:t> &lt; 10; </a:t>
            </a:r>
            <a:r>
              <a:rPr lang="en-US" sz="1400" dirty="0" err="1" smtClean="0"/>
              <a:t>i</a:t>
            </a:r>
            <a:r>
              <a:rPr lang="en-US" sz="1400" dirty="0" smtClean="0"/>
              <a:t>++) {    </a:t>
            </a:r>
          </a:p>
          <a:p>
            <a:r>
              <a:rPr lang="en-US" sz="1400" dirty="0" smtClean="0"/>
              <a:t>            sum += </a:t>
            </a:r>
            <a:r>
              <a:rPr lang="en-US" sz="1400" dirty="0" err="1" smtClean="0"/>
              <a:t>i</a:t>
            </a:r>
            <a:r>
              <a:rPr lang="en-US" sz="1400" dirty="0" smtClean="0"/>
              <a:t>;    </a:t>
            </a:r>
          </a:p>
          <a:p>
            <a:r>
              <a:rPr lang="en-US" sz="1400" dirty="0" smtClean="0"/>
              <a:t>         }</a:t>
            </a:r>
          </a:p>
          <a:p>
            <a:r>
              <a:rPr lang="en-US" sz="1400" dirty="0" smtClean="0"/>
              <a:t>         text += sum;</a:t>
            </a:r>
          </a:p>
          <a:p>
            <a:r>
              <a:rPr lang="en-US" sz="1400" dirty="0" smtClean="0"/>
              <a:t>         </a:t>
            </a:r>
            <a:r>
              <a:rPr lang="en-US" sz="1400" dirty="0" err="1" smtClean="0"/>
              <a:t>document.getElementById</a:t>
            </a:r>
            <a:r>
              <a:rPr lang="en-US" sz="1400" dirty="0" smtClean="0"/>
              <a:t>("demo").</a:t>
            </a:r>
            <a:r>
              <a:rPr lang="en-US" sz="1400" dirty="0" err="1" smtClean="0"/>
              <a:t>innerHTML</a:t>
            </a:r>
            <a:r>
              <a:rPr lang="en-US" sz="1400" dirty="0" smtClean="0"/>
              <a:t> = text;</a:t>
            </a:r>
          </a:p>
          <a:p>
            <a:r>
              <a:rPr lang="en-US" sz="1400" dirty="0" smtClean="0">
                <a:solidFill>
                  <a:schemeClr val="accent2"/>
                </a:solidFill>
              </a:rPr>
              <a:t>      </a:t>
            </a:r>
            <a:r>
              <a:rPr lang="en-US" sz="1400" dirty="0" smtClean="0">
                <a:solidFill>
                  <a:srgbClr val="00B050"/>
                </a:solidFill>
              </a:rPr>
              <a:t>&lt;/script&gt;</a:t>
            </a:r>
          </a:p>
          <a:p>
            <a:r>
              <a:rPr lang="en-US" sz="1400" dirty="0" smtClean="0"/>
              <a:t>   &lt;/body&gt;</a:t>
            </a:r>
          </a:p>
          <a:p>
            <a:r>
              <a:rPr lang="en-US" sz="1400" dirty="0" smtClean="0"/>
              <a:t>&lt;/html&gt;</a:t>
            </a:r>
            <a:endParaRPr lang="en-US" sz="1400" dirty="0"/>
          </a:p>
        </p:txBody>
      </p:sp>
    </p:spTree>
    <p:extLst>
      <p:ext uri="{BB962C8B-B14F-4D97-AF65-F5344CB8AC3E}">
        <p14:creationId xmlns:p14="http://schemas.microsoft.com/office/powerpoint/2010/main" val="7262125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7" name="Content Placeholder 6"/>
          <p:cNvSpPr>
            <a:spLocks noGrp="1"/>
          </p:cNvSpPr>
          <p:nvPr>
            <p:ph idx="1"/>
          </p:nvPr>
        </p:nvSpPr>
        <p:spPr>
          <a:xfrm>
            <a:off x="609600" y="1600200"/>
            <a:ext cx="5427216" cy="4876800"/>
          </a:xfrm>
        </p:spPr>
        <p:txBody>
          <a:bodyPr>
            <a:normAutofit/>
          </a:bodyPr>
          <a:lstStyle/>
          <a:p>
            <a:r>
              <a:rPr lang="en-US" b="1" dirty="0"/>
              <a:t>Functions </a:t>
            </a:r>
            <a:r>
              <a:rPr lang="en-US" dirty="0"/>
              <a:t>are the building block for modular code in </a:t>
            </a:r>
            <a:r>
              <a:rPr lang="en-US" dirty="0" smtClean="0"/>
              <a:t>JavaScript.</a:t>
            </a:r>
          </a:p>
          <a:p>
            <a:pPr lvl="1"/>
            <a:r>
              <a:rPr lang="en-US" dirty="0"/>
              <a:t>They are defined by </a:t>
            </a:r>
            <a:r>
              <a:rPr lang="en-US" dirty="0" smtClean="0"/>
              <a:t>using the </a:t>
            </a:r>
            <a:r>
              <a:rPr lang="en-US" dirty="0"/>
              <a:t>reserved word </a:t>
            </a:r>
            <a:r>
              <a:rPr lang="en-US" b="1" dirty="0"/>
              <a:t>function</a:t>
            </a:r>
            <a:r>
              <a:rPr lang="en-US" dirty="0"/>
              <a:t> and then the function name and (optional) </a:t>
            </a:r>
            <a:r>
              <a:rPr lang="en-US" dirty="0" smtClean="0"/>
              <a:t>parameters.</a:t>
            </a:r>
          </a:p>
          <a:p>
            <a:pPr lvl="1"/>
            <a:endParaRPr lang="en-US" dirty="0" smtClean="0"/>
          </a:p>
          <a:p>
            <a:pPr lvl="1"/>
            <a:r>
              <a:rPr lang="en-US" dirty="0"/>
              <a:t>Since JavaScript is dynamically typed, functions do not require a return type, nor </a:t>
            </a:r>
            <a:r>
              <a:rPr lang="en-US" dirty="0" smtClean="0"/>
              <a:t>do the </a:t>
            </a:r>
            <a:r>
              <a:rPr lang="en-US" dirty="0"/>
              <a:t>parameters require type.</a:t>
            </a:r>
            <a:endParaRPr lang="en-US" dirty="0">
              <a:solidFill>
                <a:schemeClr val="accent2"/>
              </a:solidFill>
            </a:endParaRPr>
          </a:p>
        </p:txBody>
      </p:sp>
      <p:sp>
        <p:nvSpPr>
          <p:cNvPr id="6" name="Content Placeholder 6"/>
          <p:cNvSpPr txBox="1">
            <a:spLocks/>
          </p:cNvSpPr>
          <p:nvPr/>
        </p:nvSpPr>
        <p:spPr>
          <a:xfrm>
            <a:off x="6335697" y="1407112"/>
            <a:ext cx="6400800" cy="4754563"/>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dirty="0" smtClean="0"/>
              <a:t>Therefore a function to raise x to the </a:t>
            </a:r>
            <a:r>
              <a:rPr lang="en-US" dirty="0" err="1" smtClean="0"/>
              <a:t>y</a:t>
            </a:r>
            <a:r>
              <a:rPr lang="en-US" baseline="30000" dirty="0" err="1" smtClean="0"/>
              <a:t>th</a:t>
            </a:r>
            <a:r>
              <a:rPr lang="en-US" dirty="0" smtClean="0"/>
              <a:t> power might be defined as:</a:t>
            </a:r>
          </a:p>
          <a:p>
            <a:pPr marL="0" indent="0">
              <a:buNone/>
            </a:pPr>
            <a:endParaRPr lang="en-US" b="1" dirty="0" smtClean="0"/>
          </a:p>
          <a:p>
            <a:pPr marL="0" indent="0">
              <a:buNone/>
            </a:pPr>
            <a:r>
              <a:rPr lang="en-US" sz="1900" b="1" dirty="0" smtClean="0">
                <a:solidFill>
                  <a:schemeClr val="accent2"/>
                </a:solidFill>
              </a:rPr>
              <a:t>function</a:t>
            </a:r>
            <a:r>
              <a:rPr lang="en-US" sz="1900" b="1" dirty="0" smtClean="0"/>
              <a:t> power(</a:t>
            </a:r>
            <a:r>
              <a:rPr lang="en-US" sz="1900" b="1" dirty="0" err="1" smtClean="0"/>
              <a:t>x,y</a:t>
            </a:r>
            <a:r>
              <a:rPr lang="en-US" sz="1900" b="1" dirty="0" smtClean="0"/>
              <a:t>){</a:t>
            </a:r>
          </a:p>
          <a:p>
            <a:pPr marL="0" indent="0">
              <a:buNone/>
            </a:pPr>
            <a:r>
              <a:rPr lang="en-US" sz="1900" dirty="0" smtClean="0"/>
              <a:t>	</a:t>
            </a:r>
            <a:r>
              <a:rPr lang="en-US" sz="1900" dirty="0" err="1" smtClean="0">
                <a:solidFill>
                  <a:schemeClr val="accent2"/>
                </a:solidFill>
              </a:rPr>
              <a:t>var</a:t>
            </a:r>
            <a:r>
              <a:rPr lang="en-US" sz="1900" dirty="0" smtClean="0"/>
              <a:t> pow=1;</a:t>
            </a:r>
          </a:p>
          <a:p>
            <a:pPr marL="0" indent="0">
              <a:buNone/>
            </a:pPr>
            <a:r>
              <a:rPr lang="da-DK" sz="1900" dirty="0" smtClean="0"/>
              <a:t>	</a:t>
            </a:r>
            <a:r>
              <a:rPr lang="da-DK" sz="1900" dirty="0" smtClean="0">
                <a:solidFill>
                  <a:schemeClr val="accent2"/>
                </a:solidFill>
              </a:rPr>
              <a:t>for</a:t>
            </a:r>
            <a:r>
              <a:rPr lang="da-DK" sz="1900" dirty="0" smtClean="0"/>
              <a:t> (</a:t>
            </a:r>
            <a:r>
              <a:rPr lang="da-DK" sz="1900" dirty="0" smtClean="0">
                <a:solidFill>
                  <a:schemeClr val="accent2"/>
                </a:solidFill>
              </a:rPr>
              <a:t>var</a:t>
            </a:r>
            <a:r>
              <a:rPr lang="da-DK" sz="1900" dirty="0" smtClean="0"/>
              <a:t> i=0; i&lt;y; i++) {</a:t>
            </a:r>
          </a:p>
          <a:p>
            <a:pPr marL="0" indent="0">
              <a:buNone/>
            </a:pPr>
            <a:r>
              <a:rPr lang="da-DK" sz="1900" dirty="0" smtClean="0"/>
              <a:t>		</a:t>
            </a:r>
            <a:r>
              <a:rPr lang="da-DK" sz="1900" dirty="0" err="1" smtClean="0"/>
              <a:t>pow</a:t>
            </a:r>
            <a:r>
              <a:rPr lang="da-DK" sz="1900" dirty="0" smtClean="0"/>
              <a:t> = </a:t>
            </a:r>
            <a:r>
              <a:rPr lang="da-DK" sz="1900" dirty="0" err="1" smtClean="0"/>
              <a:t>pow</a:t>
            </a:r>
            <a:r>
              <a:rPr lang="da-DK" sz="1900" dirty="0" smtClean="0"/>
              <a:t>*x;</a:t>
            </a:r>
          </a:p>
          <a:p>
            <a:pPr marL="0" indent="0">
              <a:buNone/>
            </a:pPr>
            <a:r>
              <a:rPr lang="da-DK" sz="1900" dirty="0" smtClean="0"/>
              <a:t>	}</a:t>
            </a:r>
          </a:p>
          <a:p>
            <a:pPr marL="0" indent="0">
              <a:buNone/>
            </a:pPr>
            <a:r>
              <a:rPr lang="da-DK" sz="1900" dirty="0" smtClean="0"/>
              <a:t>	</a:t>
            </a:r>
            <a:r>
              <a:rPr lang="da-DK" sz="1900" dirty="0" err="1" smtClean="0">
                <a:solidFill>
                  <a:schemeClr val="accent2"/>
                </a:solidFill>
              </a:rPr>
              <a:t>return</a:t>
            </a:r>
            <a:r>
              <a:rPr lang="da-DK" sz="1900" dirty="0" smtClean="0"/>
              <a:t> </a:t>
            </a:r>
            <a:r>
              <a:rPr lang="da-DK" sz="1900" dirty="0" err="1" smtClean="0"/>
              <a:t>pow</a:t>
            </a:r>
            <a:r>
              <a:rPr lang="da-DK" sz="1900" dirty="0" smtClean="0"/>
              <a:t>;</a:t>
            </a:r>
          </a:p>
          <a:p>
            <a:pPr marL="0" indent="0">
              <a:buNone/>
            </a:pPr>
            <a:r>
              <a:rPr lang="da-DK" sz="1900" b="1" dirty="0" smtClean="0"/>
              <a:t>}</a:t>
            </a:r>
          </a:p>
          <a:p>
            <a:pPr marL="0" indent="0">
              <a:buNone/>
            </a:pPr>
            <a:endParaRPr lang="da-DK" sz="1900" b="1" dirty="0" smtClean="0"/>
          </a:p>
          <a:p>
            <a:pPr marL="0" indent="0">
              <a:buNone/>
            </a:pPr>
            <a:r>
              <a:rPr lang="da-DK" sz="1900" dirty="0" smtClean="0"/>
              <a:t>And </a:t>
            </a:r>
            <a:r>
              <a:rPr lang="da-DK" sz="1900" dirty="0" err="1" smtClean="0"/>
              <a:t>called</a:t>
            </a:r>
            <a:r>
              <a:rPr lang="da-DK" sz="1900" dirty="0" smtClean="0"/>
              <a:t> as   </a:t>
            </a:r>
            <a:r>
              <a:rPr lang="en-US" sz="1900" b="1" dirty="0" smtClean="0"/>
              <a:t>power(2,10);</a:t>
            </a:r>
            <a:endParaRPr lang="en-US" sz="1900" b="1" dirty="0">
              <a:solidFill>
                <a:schemeClr val="accent2"/>
              </a:solidFill>
            </a:endParaRPr>
          </a:p>
        </p:txBody>
      </p:sp>
    </p:spTree>
    <p:extLst>
      <p:ext uri="{BB962C8B-B14F-4D97-AF65-F5344CB8AC3E}">
        <p14:creationId xmlns:p14="http://schemas.microsoft.com/office/powerpoint/2010/main" val="3856113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Try/Catch</a:t>
            </a:r>
            <a:endParaRPr lang="en-US" dirty="0"/>
          </a:p>
        </p:txBody>
      </p:sp>
      <p:sp>
        <p:nvSpPr>
          <p:cNvPr id="3" name="Content Placeholder 2"/>
          <p:cNvSpPr>
            <a:spLocks noGrp="1"/>
          </p:cNvSpPr>
          <p:nvPr>
            <p:ph idx="1"/>
          </p:nvPr>
        </p:nvSpPr>
        <p:spPr/>
        <p:txBody>
          <a:bodyPr>
            <a:normAutofit/>
          </a:bodyPr>
          <a:lstStyle/>
          <a:p>
            <a:r>
              <a:rPr lang="en-US" dirty="0"/>
              <a:t>When the browser’s JavaScript engine encounters an error, it will </a:t>
            </a:r>
            <a:r>
              <a:rPr lang="en-US" i="1" dirty="0"/>
              <a:t>throw </a:t>
            </a:r>
            <a:r>
              <a:rPr lang="en-US" dirty="0" smtClean="0"/>
              <a:t>an </a:t>
            </a:r>
            <a:r>
              <a:rPr lang="en-US" b="1" dirty="0" smtClean="0"/>
              <a:t>exception</a:t>
            </a:r>
            <a:r>
              <a:rPr lang="en-US" dirty="0"/>
              <a:t>. </a:t>
            </a:r>
            <a:endParaRPr lang="en-US" dirty="0" smtClean="0"/>
          </a:p>
          <a:p>
            <a:r>
              <a:rPr lang="en-US" dirty="0" smtClean="0"/>
              <a:t>These </a:t>
            </a:r>
            <a:r>
              <a:rPr lang="en-US" dirty="0"/>
              <a:t>exceptions interrupt the regular, sequential execution of the </a:t>
            </a:r>
            <a:r>
              <a:rPr lang="en-US" dirty="0" smtClean="0"/>
              <a:t>program and </a:t>
            </a:r>
            <a:r>
              <a:rPr lang="en-US" dirty="0"/>
              <a:t>can stop the JavaScript engine altogether. </a:t>
            </a:r>
            <a:endParaRPr lang="en-US" dirty="0" smtClean="0"/>
          </a:p>
          <a:p>
            <a:r>
              <a:rPr lang="en-US" dirty="0" smtClean="0"/>
              <a:t>However</a:t>
            </a:r>
            <a:r>
              <a:rPr lang="en-US" dirty="0"/>
              <a:t>, you can </a:t>
            </a:r>
            <a:r>
              <a:rPr lang="en-US" dirty="0" smtClean="0"/>
              <a:t>optionally catch </a:t>
            </a:r>
            <a:r>
              <a:rPr lang="en-US" dirty="0"/>
              <a:t>these errors preventing disruption of the program using the </a:t>
            </a:r>
            <a:r>
              <a:rPr lang="en-US" b="1" dirty="0"/>
              <a:t>try–catch block</a:t>
            </a:r>
            <a:endParaRPr lang="en-US" dirty="0"/>
          </a:p>
        </p:txBody>
      </p:sp>
      <p:pic>
        <p:nvPicPr>
          <p:cNvPr id="5" name="Picture 4" descr="Screen Shot 2014-02-05 at 9.13.02 PM.png"/>
          <p:cNvPicPr>
            <a:picLocks noChangeAspect="1"/>
          </p:cNvPicPr>
          <p:nvPr/>
        </p:nvPicPr>
        <p:blipFill rotWithShape="1">
          <a:blip r:embed="rId2" cstate="print">
            <a:extLst>
              <a:ext uri="{28A0092B-C50C-407E-A947-70E740481C1C}">
                <a14:useLocalDpi xmlns:a14="http://schemas.microsoft.com/office/drawing/2010/main" val="0"/>
              </a:ext>
            </a:extLst>
          </a:blip>
          <a:srcRect r="34424" b="20000"/>
          <a:stretch/>
        </p:blipFill>
        <p:spPr>
          <a:xfrm>
            <a:off x="43535" y="4186991"/>
            <a:ext cx="5371477" cy="2014304"/>
          </a:xfrm>
          <a:prstGeom prst="rect">
            <a:avLst/>
          </a:prstGeom>
        </p:spPr>
      </p:pic>
      <p:pic>
        <p:nvPicPr>
          <p:cNvPr id="7" name="Picture 6" descr="Screen Shot 2014-02-05 at 9.14.27 PM.png"/>
          <p:cNvPicPr>
            <a:picLocks noChangeAspect="1"/>
          </p:cNvPicPr>
          <p:nvPr/>
        </p:nvPicPr>
        <p:blipFill rotWithShape="1">
          <a:blip r:embed="rId3" cstate="print">
            <a:extLst>
              <a:ext uri="{28A0092B-C50C-407E-A947-70E740481C1C}">
                <a14:useLocalDpi xmlns:a14="http://schemas.microsoft.com/office/drawing/2010/main" val="0"/>
              </a:ext>
            </a:extLst>
          </a:blip>
          <a:srcRect r="23373" b="13876"/>
          <a:stretch/>
        </p:blipFill>
        <p:spPr>
          <a:xfrm>
            <a:off x="5430252" y="4186991"/>
            <a:ext cx="5618848" cy="2014304"/>
          </a:xfrm>
          <a:prstGeom prst="rect">
            <a:avLst/>
          </a:prstGeom>
        </p:spPr>
      </p:pic>
    </p:spTree>
    <p:extLst>
      <p:ext uri="{BB962C8B-B14F-4D97-AF65-F5344CB8AC3E}">
        <p14:creationId xmlns:p14="http://schemas.microsoft.com/office/powerpoint/2010/main" val="1487973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Objects (not classes)</a:t>
            </a:r>
            <a:endParaRPr lang="en-US" dirty="0"/>
          </a:p>
        </p:txBody>
      </p:sp>
      <p:sp>
        <p:nvSpPr>
          <p:cNvPr id="3" name="Content Placeholder 2"/>
          <p:cNvSpPr>
            <a:spLocks noGrp="1"/>
          </p:cNvSpPr>
          <p:nvPr>
            <p:ph idx="1"/>
          </p:nvPr>
        </p:nvSpPr>
        <p:spPr/>
        <p:txBody>
          <a:bodyPr>
            <a:normAutofit lnSpcReduction="10000"/>
          </a:bodyPr>
          <a:lstStyle/>
          <a:p>
            <a:r>
              <a:rPr lang="en-US" dirty="0"/>
              <a:t>JavaScript is not a </a:t>
            </a:r>
            <a:r>
              <a:rPr lang="en-US" i="1" dirty="0"/>
              <a:t>full-fledged object-oriented </a:t>
            </a:r>
            <a:r>
              <a:rPr lang="en-US" dirty="0"/>
              <a:t>programming language</a:t>
            </a:r>
            <a:r>
              <a:rPr lang="en-US" dirty="0" smtClean="0"/>
              <a:t>.</a:t>
            </a:r>
          </a:p>
          <a:p>
            <a:r>
              <a:rPr lang="en-US" dirty="0"/>
              <a:t>It does not </a:t>
            </a:r>
            <a:r>
              <a:rPr lang="en-US" dirty="0" smtClean="0"/>
              <a:t>have classes </a:t>
            </a:r>
            <a:r>
              <a:rPr lang="en-US" dirty="0"/>
              <a:t>per se, and it does not support many of the </a:t>
            </a:r>
            <a:r>
              <a:rPr lang="en-US" dirty="0" smtClean="0"/>
              <a:t>OO like </a:t>
            </a:r>
            <a:r>
              <a:rPr lang="en-US" dirty="0"/>
              <a:t>inheritance and </a:t>
            </a:r>
            <a:r>
              <a:rPr lang="en-US" dirty="0" smtClean="0"/>
              <a:t>polymorphism.</a:t>
            </a:r>
          </a:p>
          <a:p>
            <a:r>
              <a:rPr lang="en-US" dirty="0"/>
              <a:t>The language does, however, support </a:t>
            </a:r>
            <a:r>
              <a:rPr lang="en-US" dirty="0" smtClean="0"/>
              <a:t>objects using </a:t>
            </a:r>
            <a:r>
              <a:rPr lang="en-US" b="1" dirty="0" smtClean="0"/>
              <a:t>constructors</a:t>
            </a:r>
            <a:r>
              <a:rPr lang="en-US" dirty="0"/>
              <a:t>, </a:t>
            </a:r>
            <a:r>
              <a:rPr lang="en-US" b="1" dirty="0"/>
              <a:t>properties</a:t>
            </a:r>
            <a:r>
              <a:rPr lang="en-US" dirty="0"/>
              <a:t>, and </a:t>
            </a:r>
            <a:r>
              <a:rPr lang="en-US" b="1" dirty="0" smtClean="0"/>
              <a:t>methods.</a:t>
            </a:r>
          </a:p>
          <a:p>
            <a:endParaRPr lang="en-US" b="1" dirty="0"/>
          </a:p>
          <a:p>
            <a:r>
              <a:rPr lang="en-US" b="1" dirty="0" smtClean="0"/>
              <a:t>It also has its own built-in objects:</a:t>
            </a:r>
          </a:p>
          <a:p>
            <a:pPr marL="617220" lvl="1" indent="-342900">
              <a:buFont typeface="Arial"/>
              <a:buChar char="•"/>
            </a:pPr>
            <a:r>
              <a:rPr lang="en-US" dirty="0" smtClean="0"/>
              <a:t>Array</a:t>
            </a:r>
            <a:endParaRPr lang="en-US" dirty="0"/>
          </a:p>
          <a:p>
            <a:pPr marL="617220" lvl="1" indent="-342900">
              <a:buFont typeface="Arial"/>
              <a:buChar char="•"/>
            </a:pPr>
            <a:r>
              <a:rPr lang="en-US" dirty="0"/>
              <a:t>Boolean</a:t>
            </a:r>
          </a:p>
          <a:p>
            <a:pPr marL="617220" lvl="1" indent="-342900">
              <a:buFont typeface="Arial"/>
              <a:buChar char="•"/>
            </a:pPr>
            <a:r>
              <a:rPr lang="en-US" dirty="0"/>
              <a:t>Date</a:t>
            </a:r>
          </a:p>
          <a:p>
            <a:pPr marL="617220" lvl="1" indent="-342900">
              <a:buFont typeface="Arial"/>
              <a:buChar char="•"/>
            </a:pPr>
            <a:r>
              <a:rPr lang="en-US" dirty="0"/>
              <a:t>Math</a:t>
            </a:r>
          </a:p>
          <a:p>
            <a:pPr marL="617220" lvl="1" indent="-342900">
              <a:buFont typeface="Arial"/>
              <a:buChar char="•"/>
            </a:pPr>
            <a:r>
              <a:rPr lang="en-US" dirty="0"/>
              <a:t>String</a:t>
            </a:r>
          </a:p>
          <a:p>
            <a:pPr marL="617220" lvl="1" indent="-342900">
              <a:buFont typeface="Arial"/>
              <a:buChar char="•"/>
            </a:pPr>
            <a:r>
              <a:rPr lang="en-US" dirty="0"/>
              <a:t>Dom objects</a:t>
            </a:r>
          </a:p>
          <a:p>
            <a:endParaRPr lang="en-US" dirty="0" smtClean="0"/>
          </a:p>
          <a:p>
            <a:endParaRPr lang="en-US" dirty="0" smtClean="0"/>
          </a:p>
          <a:p>
            <a:endParaRPr lang="en-US" dirty="0"/>
          </a:p>
        </p:txBody>
      </p:sp>
    </p:spTree>
    <p:extLst>
      <p:ext uri="{BB962C8B-B14F-4D97-AF65-F5344CB8AC3E}">
        <p14:creationId xmlns:p14="http://schemas.microsoft.com/office/powerpoint/2010/main" val="1448196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 </a:t>
            </a:r>
            <a:r>
              <a:rPr lang="en-US" sz="2800" dirty="0" smtClean="0"/>
              <a:t>(Constructors, Properties, Methods)</a:t>
            </a:r>
            <a:endParaRPr lang="en-US" sz="2800" dirty="0"/>
          </a:p>
        </p:txBody>
      </p:sp>
      <p:sp>
        <p:nvSpPr>
          <p:cNvPr id="6" name="Rectangle 5"/>
          <p:cNvSpPr/>
          <p:nvPr/>
        </p:nvSpPr>
        <p:spPr>
          <a:xfrm>
            <a:off x="609600" y="1707046"/>
            <a:ext cx="7195794" cy="3139321"/>
          </a:xfrm>
          <a:prstGeom prst="rect">
            <a:avLst/>
          </a:prstGeom>
        </p:spPr>
        <p:txBody>
          <a:bodyPr wrap="square">
            <a:spAutoFit/>
          </a:bodyPr>
          <a:lstStyle/>
          <a:p>
            <a:r>
              <a:rPr lang="en-US" dirty="0"/>
              <a:t>Create a constructor and instances based on the constructor</a:t>
            </a:r>
          </a:p>
          <a:p>
            <a:r>
              <a:rPr lang="en-US" dirty="0" smtClean="0"/>
              <a:t>	</a:t>
            </a:r>
          </a:p>
          <a:p>
            <a:endParaRPr lang="en-US" dirty="0"/>
          </a:p>
          <a:p>
            <a:r>
              <a:rPr lang="en-US" dirty="0" smtClean="0"/>
              <a:t>	</a:t>
            </a:r>
            <a:r>
              <a:rPr lang="en-US" dirty="0" smtClean="0">
                <a:solidFill>
                  <a:schemeClr val="accent2"/>
                </a:solidFill>
              </a:rPr>
              <a:t>function</a:t>
            </a:r>
            <a:r>
              <a:rPr lang="en-US" dirty="0" smtClean="0"/>
              <a:t> </a:t>
            </a:r>
            <a:r>
              <a:rPr lang="en-US" dirty="0"/>
              <a:t>Person(first, last, age, </a:t>
            </a:r>
            <a:r>
              <a:rPr lang="en-US" dirty="0" err="1"/>
              <a:t>eyecolor</a:t>
            </a:r>
            <a:r>
              <a:rPr lang="en-US" dirty="0"/>
              <a:t>) {</a:t>
            </a:r>
          </a:p>
          <a:p>
            <a:r>
              <a:rPr lang="en-US" dirty="0" smtClean="0"/>
              <a:t>		</a:t>
            </a:r>
            <a:r>
              <a:rPr lang="en-US" dirty="0" err="1" smtClean="0">
                <a:solidFill>
                  <a:schemeClr val="accent2"/>
                </a:solidFill>
              </a:rPr>
              <a:t>this.</a:t>
            </a:r>
            <a:r>
              <a:rPr lang="en-US" dirty="0" err="1" smtClean="0"/>
              <a:t>firstName</a:t>
            </a:r>
            <a:r>
              <a:rPr lang="en-US" dirty="0" smtClean="0"/>
              <a:t> </a:t>
            </a:r>
            <a:r>
              <a:rPr lang="en-US" dirty="0"/>
              <a:t>= first;</a:t>
            </a:r>
          </a:p>
          <a:p>
            <a:r>
              <a:rPr lang="en-US" dirty="0" smtClean="0"/>
              <a:t>		</a:t>
            </a:r>
            <a:r>
              <a:rPr lang="en-US" dirty="0" err="1" smtClean="0">
                <a:solidFill>
                  <a:schemeClr val="accent2"/>
                </a:solidFill>
              </a:rPr>
              <a:t>this.</a:t>
            </a:r>
            <a:r>
              <a:rPr lang="en-US" dirty="0" err="1" smtClean="0"/>
              <a:t>lastName</a:t>
            </a:r>
            <a:r>
              <a:rPr lang="en-US" dirty="0" smtClean="0"/>
              <a:t> </a:t>
            </a:r>
            <a:r>
              <a:rPr lang="en-US" dirty="0"/>
              <a:t>= last;</a:t>
            </a:r>
          </a:p>
          <a:p>
            <a:r>
              <a:rPr lang="en-US" dirty="0" smtClean="0"/>
              <a:t>		</a:t>
            </a:r>
            <a:r>
              <a:rPr lang="en-US" dirty="0" err="1" smtClean="0">
                <a:solidFill>
                  <a:schemeClr val="accent2"/>
                </a:solidFill>
              </a:rPr>
              <a:t>this.</a:t>
            </a:r>
            <a:r>
              <a:rPr lang="en-US" dirty="0" err="1" smtClean="0"/>
              <a:t>age</a:t>
            </a:r>
            <a:r>
              <a:rPr lang="en-US" dirty="0" smtClean="0"/>
              <a:t> </a:t>
            </a:r>
            <a:r>
              <a:rPr lang="en-US" dirty="0"/>
              <a:t>= age;</a:t>
            </a:r>
          </a:p>
          <a:p>
            <a:r>
              <a:rPr lang="en-US" dirty="0" smtClean="0"/>
              <a:t>		</a:t>
            </a:r>
            <a:r>
              <a:rPr lang="en-US" dirty="0" err="1" smtClean="0">
                <a:solidFill>
                  <a:schemeClr val="accent2"/>
                </a:solidFill>
              </a:rPr>
              <a:t>this.</a:t>
            </a:r>
            <a:r>
              <a:rPr lang="en-US" dirty="0" err="1" smtClean="0"/>
              <a:t>eyeColor</a:t>
            </a:r>
            <a:r>
              <a:rPr lang="en-US" dirty="0" smtClean="0"/>
              <a:t> </a:t>
            </a:r>
            <a:r>
              <a:rPr lang="en-US" dirty="0"/>
              <a:t>= </a:t>
            </a:r>
            <a:r>
              <a:rPr lang="en-US" dirty="0" err="1"/>
              <a:t>eyecolor</a:t>
            </a:r>
            <a:r>
              <a:rPr lang="en-US" dirty="0"/>
              <a:t>;</a:t>
            </a:r>
          </a:p>
          <a:p>
            <a:r>
              <a:rPr lang="en-US" dirty="0" smtClean="0"/>
              <a:t>	}</a:t>
            </a:r>
            <a:endParaRPr lang="en-US" dirty="0"/>
          </a:p>
          <a:p>
            <a:r>
              <a:rPr lang="en-US" dirty="0" smtClean="0"/>
              <a:t>	</a:t>
            </a:r>
            <a:r>
              <a:rPr lang="en-US" dirty="0" err="1" smtClean="0">
                <a:solidFill>
                  <a:schemeClr val="accent2"/>
                </a:solidFill>
              </a:rPr>
              <a:t>var</a:t>
            </a:r>
            <a:r>
              <a:rPr lang="en-US" dirty="0" smtClean="0"/>
              <a:t> </a:t>
            </a:r>
            <a:r>
              <a:rPr lang="en-US" dirty="0" err="1"/>
              <a:t>myFather</a:t>
            </a:r>
            <a:r>
              <a:rPr lang="en-US" dirty="0"/>
              <a:t> = </a:t>
            </a:r>
            <a:r>
              <a:rPr lang="en-US" dirty="0">
                <a:solidFill>
                  <a:schemeClr val="accent2"/>
                </a:solidFill>
              </a:rPr>
              <a:t>new</a:t>
            </a:r>
            <a:r>
              <a:rPr lang="en-US" dirty="0"/>
              <a:t> Person("John", "Doe", 50, "blue");</a:t>
            </a:r>
          </a:p>
          <a:p>
            <a:r>
              <a:rPr lang="en-US" dirty="0" smtClean="0"/>
              <a:t>	</a:t>
            </a:r>
            <a:r>
              <a:rPr lang="en-US" dirty="0" err="1" smtClean="0">
                <a:solidFill>
                  <a:schemeClr val="accent2"/>
                </a:solidFill>
              </a:rPr>
              <a:t>var</a:t>
            </a:r>
            <a:r>
              <a:rPr lang="en-US" dirty="0" smtClean="0"/>
              <a:t> </a:t>
            </a:r>
            <a:r>
              <a:rPr lang="en-US" dirty="0" err="1"/>
              <a:t>myMother</a:t>
            </a:r>
            <a:r>
              <a:rPr lang="en-US" dirty="0"/>
              <a:t> = </a:t>
            </a:r>
            <a:r>
              <a:rPr lang="en-US" dirty="0">
                <a:solidFill>
                  <a:schemeClr val="accent2"/>
                </a:solidFill>
              </a:rPr>
              <a:t>new</a:t>
            </a:r>
            <a:r>
              <a:rPr lang="en-US" dirty="0"/>
              <a:t> Person("Sally", "Rally", 48, "green");</a:t>
            </a:r>
          </a:p>
        </p:txBody>
      </p:sp>
    </p:spTree>
    <p:extLst>
      <p:ext uri="{BB962C8B-B14F-4D97-AF65-F5344CB8AC3E}">
        <p14:creationId xmlns:p14="http://schemas.microsoft.com/office/powerpoint/2010/main" val="631897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Arrays</a:t>
            </a:r>
            <a:endParaRPr lang="en-US" dirty="0"/>
          </a:p>
        </p:txBody>
      </p:sp>
      <p:sp>
        <p:nvSpPr>
          <p:cNvPr id="3" name="Content Placeholder 2"/>
          <p:cNvSpPr>
            <a:spLocks noGrp="1"/>
          </p:cNvSpPr>
          <p:nvPr>
            <p:ph idx="1"/>
          </p:nvPr>
        </p:nvSpPr>
        <p:spPr/>
        <p:txBody>
          <a:bodyPr/>
          <a:lstStyle/>
          <a:p>
            <a:r>
              <a:rPr lang="en-US" dirty="0" smtClean="0"/>
              <a:t>This ‘class’ </a:t>
            </a:r>
            <a:r>
              <a:rPr lang="en-US" dirty="0"/>
              <a:t>is defined to behave more like a linked </a:t>
            </a:r>
            <a:r>
              <a:rPr lang="en-US" dirty="0" smtClean="0"/>
              <a:t>list in </a:t>
            </a:r>
            <a:r>
              <a:rPr lang="en-US" dirty="0"/>
              <a:t>that it can be resized dynamically, but the implementation is browser specific</a:t>
            </a:r>
            <a:r>
              <a:rPr lang="en-US" dirty="0" smtClean="0"/>
              <a:t>, meaning </a:t>
            </a:r>
            <a:r>
              <a:rPr lang="en-US" dirty="0"/>
              <a:t>the efficiency of insert and delete operations is unknown</a:t>
            </a:r>
            <a:r>
              <a:rPr lang="en-US" dirty="0" smtClean="0"/>
              <a:t>.</a:t>
            </a:r>
          </a:p>
          <a:p>
            <a:pPr lvl="1"/>
            <a:endParaRPr lang="en-US" dirty="0" smtClean="0"/>
          </a:p>
          <a:p>
            <a:pPr lvl="1"/>
            <a:r>
              <a:rPr lang="en-US" dirty="0" smtClean="0"/>
              <a:t>The </a:t>
            </a:r>
            <a:r>
              <a:rPr lang="en-US" dirty="0"/>
              <a:t>following code creates a new</a:t>
            </a:r>
            <a:r>
              <a:rPr lang="en-US" dirty="0" smtClean="0"/>
              <a:t>, empty </a:t>
            </a:r>
            <a:r>
              <a:rPr lang="en-US" dirty="0"/>
              <a:t>array named greetings:</a:t>
            </a:r>
          </a:p>
          <a:p>
            <a:pPr lvl="2"/>
            <a:r>
              <a:rPr lang="en-US" dirty="0" err="1"/>
              <a:t>var</a:t>
            </a:r>
            <a:r>
              <a:rPr lang="en-US" dirty="0"/>
              <a:t> greetings = new Array</a:t>
            </a:r>
            <a:r>
              <a:rPr lang="en-US" dirty="0" smtClean="0"/>
              <a:t>();</a:t>
            </a:r>
          </a:p>
          <a:p>
            <a:pPr lvl="1"/>
            <a:endParaRPr lang="en-US" dirty="0"/>
          </a:p>
          <a:p>
            <a:pPr lvl="1"/>
            <a:r>
              <a:rPr lang="en-US" dirty="0"/>
              <a:t>To initialize the array with values, the variable declaration would look like the following:</a:t>
            </a:r>
          </a:p>
          <a:p>
            <a:pPr lvl="2"/>
            <a:r>
              <a:rPr lang="en-US" dirty="0" err="1"/>
              <a:t>var</a:t>
            </a:r>
            <a:r>
              <a:rPr lang="en-US" dirty="0"/>
              <a:t> greetings = new Array</a:t>
            </a:r>
            <a:r>
              <a:rPr lang="en-US" dirty="0">
                <a:solidFill>
                  <a:srgbClr val="CE2933"/>
                </a:solidFill>
              </a:rPr>
              <a:t>("Good Morning", "Good Afternoon</a:t>
            </a:r>
            <a:r>
              <a:rPr lang="en-US" dirty="0" smtClean="0">
                <a:solidFill>
                  <a:srgbClr val="CE2933"/>
                </a:solidFill>
              </a:rPr>
              <a:t>")</a:t>
            </a:r>
            <a:r>
              <a:rPr lang="en-US" dirty="0" smtClean="0"/>
              <a:t>;</a:t>
            </a:r>
          </a:p>
          <a:p>
            <a:pPr lvl="2"/>
            <a:endParaRPr lang="en-US" dirty="0"/>
          </a:p>
          <a:p>
            <a:pPr lvl="1"/>
            <a:r>
              <a:rPr lang="en-US" dirty="0"/>
              <a:t>or, using the square bracket notation:</a:t>
            </a:r>
          </a:p>
          <a:p>
            <a:pPr lvl="2"/>
            <a:r>
              <a:rPr lang="en-US" dirty="0" err="1"/>
              <a:t>var</a:t>
            </a:r>
            <a:r>
              <a:rPr lang="en-US" dirty="0"/>
              <a:t> greetings = </a:t>
            </a:r>
            <a:r>
              <a:rPr lang="en-US" dirty="0">
                <a:solidFill>
                  <a:srgbClr val="CE2933"/>
                </a:solidFill>
              </a:rPr>
              <a:t>["Good Morning", "Good Afternoon"]</a:t>
            </a:r>
            <a:r>
              <a:rPr lang="en-US" dirty="0"/>
              <a:t>;</a:t>
            </a:r>
          </a:p>
          <a:p>
            <a:pPr lvl="2"/>
            <a:endParaRPr lang="en-US" dirty="0" smtClean="0"/>
          </a:p>
          <a:p>
            <a:pPr lvl="2"/>
            <a:endParaRPr lang="en-US" dirty="0"/>
          </a:p>
        </p:txBody>
      </p:sp>
    </p:spTree>
    <p:extLst>
      <p:ext uri="{BB962C8B-B14F-4D97-AF65-F5344CB8AC3E}">
        <p14:creationId xmlns:p14="http://schemas.microsoft.com/office/powerpoint/2010/main" val="820524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Arrays (Cont.)</a:t>
            </a:r>
            <a:endParaRPr lang="en-US" dirty="0"/>
          </a:p>
        </p:txBody>
      </p:sp>
      <p:sp>
        <p:nvSpPr>
          <p:cNvPr id="3" name="Content Placeholder 2"/>
          <p:cNvSpPr>
            <a:spLocks noGrp="1"/>
          </p:cNvSpPr>
          <p:nvPr>
            <p:ph idx="1"/>
          </p:nvPr>
        </p:nvSpPr>
        <p:spPr/>
        <p:txBody>
          <a:bodyPr>
            <a:normAutofit/>
          </a:bodyPr>
          <a:lstStyle/>
          <a:p>
            <a:r>
              <a:rPr lang="en-US" dirty="0"/>
              <a:t>To access an element in the array </a:t>
            </a:r>
            <a:r>
              <a:rPr lang="en-US" dirty="0" smtClean="0"/>
              <a:t>use Java </a:t>
            </a:r>
            <a:r>
              <a:rPr lang="en-US" dirty="0"/>
              <a:t>and </a:t>
            </a:r>
            <a:r>
              <a:rPr lang="en-US" dirty="0" smtClean="0"/>
              <a:t>C-style brackets.</a:t>
            </a:r>
          </a:p>
          <a:p>
            <a:pPr lvl="1"/>
            <a:r>
              <a:rPr lang="en-US" dirty="0" smtClean="0"/>
              <a:t>alert </a:t>
            </a:r>
            <a:r>
              <a:rPr lang="en-US" dirty="0"/>
              <a:t>( greetings</a:t>
            </a:r>
            <a:r>
              <a:rPr lang="en-US" b="1" dirty="0">
                <a:solidFill>
                  <a:srgbClr val="CE2933"/>
                </a:solidFill>
              </a:rPr>
              <a:t>[</a:t>
            </a:r>
            <a:r>
              <a:rPr lang="en-US" dirty="0"/>
              <a:t>0</a:t>
            </a:r>
            <a:r>
              <a:rPr lang="en-US" b="1" dirty="0">
                <a:solidFill>
                  <a:srgbClr val="CE2933"/>
                </a:solidFill>
              </a:rPr>
              <a:t>] </a:t>
            </a:r>
            <a:r>
              <a:rPr lang="en-US" dirty="0"/>
              <a:t>)</a:t>
            </a:r>
            <a:r>
              <a:rPr lang="en-US" dirty="0" smtClean="0"/>
              <a:t>;</a:t>
            </a:r>
          </a:p>
          <a:p>
            <a:r>
              <a:rPr lang="en-US" dirty="0" smtClean="0"/>
              <a:t>To traverse an array, use the length property:</a:t>
            </a:r>
            <a:endParaRPr lang="en-US" dirty="0"/>
          </a:p>
          <a:p>
            <a:pPr lvl="1"/>
            <a:r>
              <a:rPr lang="en-US" dirty="0" smtClean="0"/>
              <a:t>for </a:t>
            </a:r>
            <a:r>
              <a:rPr lang="en-US" dirty="0"/>
              <a:t>(</a:t>
            </a:r>
            <a:r>
              <a:rPr lang="en-US" dirty="0" err="1"/>
              <a:t>var</a:t>
            </a:r>
            <a:r>
              <a:rPr lang="en-US" dirty="0"/>
              <a:t> </a:t>
            </a:r>
            <a:r>
              <a:rPr lang="en-US" dirty="0" err="1"/>
              <a:t>i</a:t>
            </a:r>
            <a:r>
              <a:rPr lang="en-US" dirty="0"/>
              <a:t> = 0; </a:t>
            </a:r>
            <a:r>
              <a:rPr lang="en-US" dirty="0" err="1"/>
              <a:t>i</a:t>
            </a:r>
            <a:r>
              <a:rPr lang="en-US" dirty="0"/>
              <a:t> &lt; </a:t>
            </a:r>
            <a:r>
              <a:rPr lang="en-US" dirty="0" err="1"/>
              <a:t>greetings</a:t>
            </a:r>
            <a:r>
              <a:rPr lang="en-US" b="1" dirty="0" err="1">
                <a:solidFill>
                  <a:srgbClr val="CE2933"/>
                </a:solidFill>
              </a:rPr>
              <a:t>.length</a:t>
            </a:r>
            <a:r>
              <a:rPr lang="en-US" dirty="0"/>
              <a:t>; </a:t>
            </a:r>
            <a:r>
              <a:rPr lang="en-US" dirty="0" err="1"/>
              <a:t>i</a:t>
            </a:r>
            <a:r>
              <a:rPr lang="en-US" dirty="0" smtClean="0"/>
              <a:t>++) {</a:t>
            </a:r>
            <a:r>
              <a:rPr lang="en-US" dirty="0"/>
              <a:t> </a:t>
            </a:r>
            <a:r>
              <a:rPr lang="en-US" dirty="0" smtClean="0"/>
              <a:t>alert(</a:t>
            </a:r>
            <a:r>
              <a:rPr lang="en-US" dirty="0" smtClean="0">
                <a:solidFill>
                  <a:schemeClr val="accent2"/>
                </a:solidFill>
              </a:rPr>
              <a:t>greetings[</a:t>
            </a:r>
            <a:r>
              <a:rPr lang="en-US" dirty="0" err="1" smtClean="0">
                <a:solidFill>
                  <a:schemeClr val="accent2"/>
                </a:solidFill>
              </a:rPr>
              <a:t>i</a:t>
            </a:r>
            <a:r>
              <a:rPr lang="en-US" dirty="0" smtClean="0">
                <a:solidFill>
                  <a:schemeClr val="accent2"/>
                </a:solidFill>
              </a:rPr>
              <a:t>]</a:t>
            </a:r>
            <a:r>
              <a:rPr lang="en-US" dirty="0" smtClean="0"/>
              <a:t>); }</a:t>
            </a:r>
          </a:p>
          <a:p>
            <a:pPr lvl="1"/>
            <a:endParaRPr lang="en-US" dirty="0"/>
          </a:p>
          <a:p>
            <a:r>
              <a:rPr lang="en-US" dirty="0"/>
              <a:t>To add an item to an existing array, you can use the </a:t>
            </a:r>
            <a:r>
              <a:rPr lang="en-US" b="1" dirty="0"/>
              <a:t>push</a:t>
            </a:r>
            <a:r>
              <a:rPr lang="en-US" dirty="0"/>
              <a:t> method.</a:t>
            </a:r>
          </a:p>
          <a:p>
            <a:pPr lvl="1"/>
            <a:r>
              <a:rPr lang="en-US" dirty="0" err="1"/>
              <a:t>greetings</a:t>
            </a:r>
            <a:r>
              <a:rPr lang="en-US" b="1" dirty="0" err="1">
                <a:solidFill>
                  <a:srgbClr val="CE2933"/>
                </a:solidFill>
              </a:rPr>
              <a:t>.push</a:t>
            </a:r>
            <a:r>
              <a:rPr lang="en-US" dirty="0"/>
              <a:t>("Good Evening");</a:t>
            </a:r>
          </a:p>
          <a:p>
            <a:endParaRPr lang="en-US" dirty="0" smtClean="0"/>
          </a:p>
          <a:p>
            <a:r>
              <a:rPr lang="en-US" dirty="0" smtClean="0"/>
              <a:t>The </a:t>
            </a:r>
            <a:r>
              <a:rPr lang="en-US" b="1" dirty="0"/>
              <a:t>pop</a:t>
            </a:r>
            <a:r>
              <a:rPr lang="en-US" dirty="0"/>
              <a:t> method can be used to remove an item from the back of an array.</a:t>
            </a:r>
          </a:p>
          <a:p>
            <a:endParaRPr lang="en-US" dirty="0" smtClean="0"/>
          </a:p>
          <a:p>
            <a:r>
              <a:rPr lang="en-US" dirty="0" smtClean="0"/>
              <a:t>Additional </a:t>
            </a:r>
            <a:r>
              <a:rPr lang="en-US" dirty="0"/>
              <a:t>methods: </a:t>
            </a:r>
            <a:r>
              <a:rPr lang="en-US" dirty="0" err="1"/>
              <a:t>concat</a:t>
            </a:r>
            <a:r>
              <a:rPr lang="en-US" dirty="0"/>
              <a:t>(), slice(), join(), reverse(), shift(), and sort()</a:t>
            </a:r>
          </a:p>
          <a:p>
            <a:pPr lvl="1"/>
            <a:endParaRPr lang="en-US" dirty="0"/>
          </a:p>
        </p:txBody>
      </p:sp>
    </p:spTree>
    <p:extLst>
      <p:ext uri="{BB962C8B-B14F-4D97-AF65-F5344CB8AC3E}">
        <p14:creationId xmlns:p14="http://schemas.microsoft.com/office/powerpoint/2010/main" val="138837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44864"/>
            <a:ext cx="10972800" cy="990600"/>
          </a:xfrm>
        </p:spPr>
        <p:txBody>
          <a:bodyPr/>
          <a:lstStyle/>
          <a:p>
            <a:r>
              <a:rPr lang="en-US" dirty="0" smtClean="0"/>
              <a:t>String</a:t>
            </a:r>
            <a:endParaRPr lang="en-US" dirty="0"/>
          </a:p>
        </p:txBody>
      </p:sp>
      <p:sp>
        <p:nvSpPr>
          <p:cNvPr id="3" name="Content Placeholder 2"/>
          <p:cNvSpPr>
            <a:spLocks noGrp="1"/>
          </p:cNvSpPr>
          <p:nvPr>
            <p:ph idx="1"/>
          </p:nvPr>
        </p:nvSpPr>
        <p:spPr>
          <a:xfrm>
            <a:off x="609600" y="1468225"/>
            <a:ext cx="10972800" cy="4876800"/>
          </a:xfrm>
        </p:spPr>
        <p:txBody>
          <a:bodyPr>
            <a:normAutofit/>
          </a:bodyPr>
          <a:lstStyle/>
          <a:p>
            <a:r>
              <a:rPr lang="en-US" dirty="0"/>
              <a:t>The </a:t>
            </a:r>
            <a:r>
              <a:rPr lang="en-US" b="1" dirty="0"/>
              <a:t>String </a:t>
            </a:r>
            <a:r>
              <a:rPr lang="en-US" b="1" dirty="0" smtClean="0"/>
              <a:t>object </a:t>
            </a:r>
            <a:r>
              <a:rPr lang="en-US" dirty="0" smtClean="0"/>
              <a:t>has </a:t>
            </a:r>
            <a:r>
              <a:rPr lang="en-US" dirty="0"/>
              <a:t>already been used without us even knowing it</a:t>
            </a:r>
            <a:r>
              <a:rPr lang="en-US" dirty="0" smtClean="0"/>
              <a:t>.</a:t>
            </a:r>
          </a:p>
          <a:p>
            <a:pPr lvl="1"/>
            <a:r>
              <a:rPr lang="en-US" b="1" dirty="0" smtClean="0"/>
              <a:t>Constructor usage</a:t>
            </a:r>
          </a:p>
          <a:p>
            <a:pPr lvl="2"/>
            <a:r>
              <a:rPr lang="en-US" dirty="0" err="1"/>
              <a:t>var</a:t>
            </a:r>
            <a:r>
              <a:rPr lang="en-US" dirty="0"/>
              <a:t> greet = new String("Good"); </a:t>
            </a:r>
            <a:r>
              <a:rPr lang="en-US" i="1" dirty="0">
                <a:solidFill>
                  <a:srgbClr val="00B050"/>
                </a:solidFill>
              </a:rPr>
              <a:t>// long form constructor</a:t>
            </a:r>
          </a:p>
          <a:p>
            <a:pPr lvl="2"/>
            <a:r>
              <a:rPr lang="en-US" dirty="0" err="1"/>
              <a:t>var</a:t>
            </a:r>
            <a:r>
              <a:rPr lang="en-US" dirty="0"/>
              <a:t> greet = "Good"; </a:t>
            </a:r>
            <a:r>
              <a:rPr lang="en-US" i="1" dirty="0" smtClean="0">
                <a:solidFill>
                  <a:srgbClr val="00B050"/>
                </a:solidFill>
              </a:rPr>
              <a:t>// shortcut constructor</a:t>
            </a:r>
          </a:p>
          <a:p>
            <a:pPr lvl="2"/>
            <a:endParaRPr lang="en-US" dirty="0" smtClean="0">
              <a:solidFill>
                <a:srgbClr val="00B050"/>
              </a:solidFill>
            </a:endParaRPr>
          </a:p>
          <a:p>
            <a:pPr lvl="1"/>
            <a:r>
              <a:rPr lang="en-US" b="1" dirty="0" smtClean="0"/>
              <a:t>String methods</a:t>
            </a:r>
          </a:p>
          <a:p>
            <a:pPr lvl="2"/>
            <a:r>
              <a:rPr lang="en-US" dirty="0" smtClean="0"/>
              <a:t>alert </a:t>
            </a:r>
            <a:r>
              <a:rPr lang="en-US" dirty="0"/>
              <a:t>(</a:t>
            </a:r>
            <a:r>
              <a:rPr lang="en-US" dirty="0" err="1"/>
              <a:t>greet</a:t>
            </a:r>
            <a:r>
              <a:rPr lang="en-US" b="1" dirty="0" err="1">
                <a:solidFill>
                  <a:srgbClr val="CE2933"/>
                </a:solidFill>
              </a:rPr>
              <a:t>.length</a:t>
            </a:r>
            <a:r>
              <a:rPr lang="en-US" dirty="0"/>
              <a:t>); </a:t>
            </a:r>
            <a:r>
              <a:rPr lang="en-US" i="1" dirty="0"/>
              <a:t>// </a:t>
            </a:r>
            <a:r>
              <a:rPr lang="en-US" i="1" dirty="0" smtClean="0"/>
              <a:t>length of a string </a:t>
            </a:r>
            <a:endParaRPr lang="en-US" dirty="0" smtClean="0"/>
          </a:p>
          <a:p>
            <a:pPr lvl="2"/>
            <a:r>
              <a:rPr lang="en-US" dirty="0" err="1"/>
              <a:t>var</a:t>
            </a:r>
            <a:r>
              <a:rPr lang="en-US" dirty="0"/>
              <a:t> </a:t>
            </a:r>
            <a:r>
              <a:rPr lang="en-US" dirty="0" err="1"/>
              <a:t>str</a:t>
            </a:r>
            <a:r>
              <a:rPr lang="en-US" dirty="0"/>
              <a:t> = </a:t>
            </a:r>
            <a:r>
              <a:rPr lang="en-US" dirty="0" err="1"/>
              <a:t>greet</a:t>
            </a:r>
            <a:r>
              <a:rPr lang="en-US" b="1" dirty="0" err="1">
                <a:solidFill>
                  <a:srgbClr val="CE2933"/>
                </a:solidFill>
              </a:rPr>
              <a:t>.concat</a:t>
            </a:r>
            <a:r>
              <a:rPr lang="en-US" dirty="0"/>
              <a:t>("Morning"); </a:t>
            </a:r>
            <a:r>
              <a:rPr lang="en-US" i="1" dirty="0"/>
              <a:t>// Long form concatenation</a:t>
            </a:r>
          </a:p>
          <a:p>
            <a:pPr lvl="2"/>
            <a:r>
              <a:rPr lang="en-US" dirty="0" err="1"/>
              <a:t>var</a:t>
            </a:r>
            <a:r>
              <a:rPr lang="en-US" dirty="0"/>
              <a:t> </a:t>
            </a:r>
            <a:r>
              <a:rPr lang="en-US" dirty="0" err="1"/>
              <a:t>str</a:t>
            </a:r>
            <a:r>
              <a:rPr lang="en-US" dirty="0"/>
              <a:t> = greet</a:t>
            </a:r>
            <a:r>
              <a:rPr lang="en-US" b="1" dirty="0">
                <a:solidFill>
                  <a:srgbClr val="CE2933"/>
                </a:solidFill>
              </a:rPr>
              <a:t> + </a:t>
            </a:r>
            <a:r>
              <a:rPr lang="en-US" dirty="0"/>
              <a:t>"Morning"; </a:t>
            </a:r>
            <a:r>
              <a:rPr lang="en-US" i="1" dirty="0"/>
              <a:t>// + operator concatenation</a:t>
            </a:r>
          </a:p>
          <a:p>
            <a:endParaRPr lang="en-US" dirty="0" smtClean="0"/>
          </a:p>
          <a:p>
            <a:r>
              <a:rPr lang="en-US" dirty="0" smtClean="0"/>
              <a:t>Many </a:t>
            </a:r>
            <a:r>
              <a:rPr lang="en-US" dirty="0"/>
              <a:t>other useful methods exist within the String class, such as </a:t>
            </a:r>
            <a:endParaRPr lang="en-US" dirty="0" smtClean="0"/>
          </a:p>
          <a:p>
            <a:pPr lvl="1"/>
            <a:r>
              <a:rPr lang="en-US" dirty="0" err="1" smtClean="0"/>
              <a:t>charAt</a:t>
            </a:r>
            <a:r>
              <a:rPr lang="en-US" dirty="0" smtClean="0"/>
              <a:t>(), </a:t>
            </a:r>
            <a:r>
              <a:rPr lang="en-US" dirty="0" err="1" smtClean="0"/>
              <a:t>indexOf</a:t>
            </a:r>
            <a:r>
              <a:rPr lang="en-US" dirty="0" smtClean="0"/>
              <a:t>(), split</a:t>
            </a:r>
            <a:r>
              <a:rPr lang="en-US" dirty="0"/>
              <a:t>(), search(), and match() methods</a:t>
            </a:r>
            <a:endParaRPr lang="en-US" b="1" dirty="0"/>
          </a:p>
        </p:txBody>
      </p:sp>
    </p:spTree>
    <p:extLst>
      <p:ext uri="{BB962C8B-B14F-4D97-AF65-F5344CB8AC3E}">
        <p14:creationId xmlns:p14="http://schemas.microsoft.com/office/powerpoint/2010/main" val="966278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JavaScript</a:t>
            </a:r>
            <a:endParaRPr lang="en-US" dirty="0"/>
          </a:p>
        </p:txBody>
      </p:sp>
      <p:sp>
        <p:nvSpPr>
          <p:cNvPr id="3" name="Content Placeholder 2"/>
          <p:cNvSpPr>
            <a:spLocks noGrp="1"/>
          </p:cNvSpPr>
          <p:nvPr>
            <p:ph idx="1"/>
          </p:nvPr>
        </p:nvSpPr>
        <p:spPr>
          <a:xfrm>
            <a:off x="609600" y="1600200"/>
            <a:ext cx="6715027" cy="4876800"/>
          </a:xfrm>
        </p:spPr>
        <p:txBody>
          <a:bodyPr>
            <a:normAutofit lnSpcReduction="10000"/>
          </a:bodyPr>
          <a:lstStyle/>
          <a:p>
            <a:r>
              <a:rPr lang="en-US" sz="2200" dirty="0"/>
              <a:t>One of 3 languages for all web developers must learn:</a:t>
            </a:r>
          </a:p>
          <a:p>
            <a:pPr lvl="1"/>
            <a:r>
              <a:rPr lang="en-US" dirty="0">
                <a:solidFill>
                  <a:schemeClr val="accent2"/>
                </a:solidFill>
              </a:rPr>
              <a:t>HTML</a:t>
            </a:r>
            <a:r>
              <a:rPr lang="en-US" dirty="0"/>
              <a:t> to define the content of web pages</a:t>
            </a:r>
          </a:p>
          <a:p>
            <a:pPr lvl="1"/>
            <a:r>
              <a:rPr lang="en-US" dirty="0" smtClean="0">
                <a:solidFill>
                  <a:schemeClr val="accent2"/>
                </a:solidFill>
              </a:rPr>
              <a:t>CSS</a:t>
            </a:r>
            <a:r>
              <a:rPr lang="en-US" dirty="0" smtClean="0"/>
              <a:t> </a:t>
            </a:r>
            <a:r>
              <a:rPr lang="en-US" dirty="0"/>
              <a:t>to specify the layout of web pages</a:t>
            </a:r>
          </a:p>
          <a:p>
            <a:pPr lvl="1"/>
            <a:r>
              <a:rPr lang="en-US" dirty="0">
                <a:solidFill>
                  <a:schemeClr val="accent2"/>
                </a:solidFill>
              </a:rPr>
              <a:t>JavaScript</a:t>
            </a:r>
            <a:r>
              <a:rPr lang="en-US" dirty="0"/>
              <a:t> to program the behavior of web </a:t>
            </a:r>
            <a:r>
              <a:rPr lang="en-US" dirty="0" smtClean="0"/>
              <a:t>pages</a:t>
            </a:r>
          </a:p>
          <a:p>
            <a:endParaRPr lang="en-US" sz="2600" dirty="0" smtClean="0"/>
          </a:p>
          <a:p>
            <a:r>
              <a:rPr lang="en-US" sz="2200" dirty="0" smtClean="0"/>
              <a:t>JavaScript runs right inside the browser</a:t>
            </a:r>
          </a:p>
          <a:p>
            <a:r>
              <a:rPr lang="en-US" sz="2200" dirty="0" smtClean="0"/>
              <a:t>JavaScript </a:t>
            </a:r>
            <a:r>
              <a:rPr lang="en-US" sz="2200" dirty="0"/>
              <a:t>is dynamically </a:t>
            </a:r>
            <a:r>
              <a:rPr lang="en-US" sz="2200" dirty="0" smtClean="0"/>
              <a:t>typed</a:t>
            </a:r>
          </a:p>
          <a:p>
            <a:r>
              <a:rPr lang="en-US" sz="2200" dirty="0" smtClean="0"/>
              <a:t>JavaScript </a:t>
            </a:r>
            <a:r>
              <a:rPr lang="en-US" sz="2200" dirty="0"/>
              <a:t>is object oriented in that almost everything in the language is </a:t>
            </a:r>
            <a:r>
              <a:rPr lang="en-US" sz="2200" dirty="0" smtClean="0"/>
              <a:t>an object</a:t>
            </a:r>
            <a:endParaRPr lang="en-US" sz="2200" dirty="0"/>
          </a:p>
          <a:p>
            <a:pPr lvl="1"/>
            <a:r>
              <a:rPr lang="en-US" sz="1800" dirty="0" smtClean="0"/>
              <a:t>Hmm</a:t>
            </a:r>
            <a:r>
              <a:rPr lang="is-IS" sz="1800" dirty="0" smtClean="0"/>
              <a:t>…</a:t>
            </a:r>
            <a:r>
              <a:rPr lang="en-US" sz="1800" dirty="0" smtClean="0"/>
              <a:t>except it doesn’t support OO concepts like inheritance or polymorphism</a:t>
            </a:r>
          </a:p>
          <a:p>
            <a:r>
              <a:rPr lang="en-US" sz="2200" dirty="0" smtClean="0"/>
              <a:t>And it has nothing to do with Java (it does not run on JVM and its not fully OO)</a:t>
            </a:r>
          </a:p>
          <a:p>
            <a:pPr marL="342900" indent="-342900">
              <a:buFont typeface="Arial"/>
              <a:buChar char="•"/>
            </a:pPr>
            <a:endParaRPr lang="en-US" dirty="0"/>
          </a:p>
        </p:txBody>
      </p:sp>
      <p:pic>
        <p:nvPicPr>
          <p:cNvPr id="5" name="Picture 4" descr="4071506001.eps.pn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231346" y="1524000"/>
            <a:ext cx="4652712" cy="2983769"/>
          </a:xfrm>
          <a:prstGeom prst="rect">
            <a:avLst/>
          </a:prstGeom>
        </p:spPr>
      </p:pic>
    </p:spTree>
    <p:extLst>
      <p:ext uri="{BB962C8B-B14F-4D97-AF65-F5344CB8AC3E}">
        <p14:creationId xmlns:p14="http://schemas.microsoft.com/office/powerpoint/2010/main" val="1066561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a:t>
            </a:r>
            <a:endParaRPr lang="en-US" dirty="0"/>
          </a:p>
        </p:txBody>
      </p:sp>
      <p:sp>
        <p:nvSpPr>
          <p:cNvPr id="3" name="Content Placeholder 2"/>
          <p:cNvSpPr>
            <a:spLocks noGrp="1"/>
          </p:cNvSpPr>
          <p:nvPr>
            <p:ph idx="1"/>
          </p:nvPr>
        </p:nvSpPr>
        <p:spPr/>
        <p:txBody>
          <a:bodyPr/>
          <a:lstStyle/>
          <a:p>
            <a:r>
              <a:rPr lang="en-US" smtClean="0"/>
              <a:t>The window object in JavaScript corresponds to the browser itself. Through it, you can access the current page’s URL, the browser’s history, and what’s being displayed in the status bar, as well as opening new browser windows. </a:t>
            </a:r>
          </a:p>
          <a:p>
            <a:r>
              <a:rPr lang="en-US" smtClean="0"/>
              <a:t>In fact, the alert() function mentioned earlier is actually a method of the window object.</a:t>
            </a:r>
            <a:endParaRPr lang="en-US" dirty="0"/>
          </a:p>
        </p:txBody>
      </p:sp>
    </p:spTree>
    <p:extLst>
      <p:ext uri="{BB962C8B-B14F-4D97-AF65-F5344CB8AC3E}">
        <p14:creationId xmlns:p14="http://schemas.microsoft.com/office/powerpoint/2010/main" val="124732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DOM</a:t>
            </a:r>
            <a:endParaRPr lang="en-US" dirty="0"/>
          </a:p>
        </p:txBody>
      </p:sp>
      <p:sp>
        <p:nvSpPr>
          <p:cNvPr id="3" name="Content Placeholder 2"/>
          <p:cNvSpPr>
            <a:spLocks noGrp="1"/>
          </p:cNvSpPr>
          <p:nvPr>
            <p:ph idx="1"/>
          </p:nvPr>
        </p:nvSpPr>
        <p:spPr/>
        <p:txBody>
          <a:bodyPr>
            <a:normAutofit/>
          </a:bodyPr>
          <a:lstStyle/>
          <a:p>
            <a:r>
              <a:rPr lang="en-US" dirty="0"/>
              <a:t>JavaScript is almost always used to interact with the HTML document in </a:t>
            </a:r>
            <a:r>
              <a:rPr lang="en-US" dirty="0" smtClean="0"/>
              <a:t>which it </a:t>
            </a:r>
            <a:r>
              <a:rPr lang="en-US" dirty="0"/>
              <a:t>is contained</a:t>
            </a:r>
            <a:r>
              <a:rPr lang="en-US" dirty="0" smtClean="0"/>
              <a:t>.</a:t>
            </a:r>
          </a:p>
          <a:p>
            <a:r>
              <a:rPr lang="en-US" dirty="0"/>
              <a:t>This is </a:t>
            </a:r>
            <a:r>
              <a:rPr lang="en-US" dirty="0" smtClean="0"/>
              <a:t>accomplished through </a:t>
            </a:r>
            <a:r>
              <a:rPr lang="en-US" dirty="0"/>
              <a:t>a programming interface (API) called the </a:t>
            </a:r>
            <a:r>
              <a:rPr lang="en-US" b="1" dirty="0"/>
              <a:t>Document Object </a:t>
            </a:r>
            <a:r>
              <a:rPr lang="en-US" b="1" dirty="0" smtClean="0"/>
              <a:t>Model.</a:t>
            </a:r>
          </a:p>
          <a:p>
            <a:endParaRPr lang="en-US" dirty="0" smtClean="0"/>
          </a:p>
          <a:p>
            <a:r>
              <a:rPr lang="en-US" dirty="0" smtClean="0"/>
              <a:t>According </a:t>
            </a:r>
            <a:r>
              <a:rPr lang="en-US" dirty="0"/>
              <a:t>to the W3C, the DOM is a:</a:t>
            </a:r>
          </a:p>
          <a:p>
            <a:pPr lvl="1"/>
            <a:r>
              <a:rPr lang="en-US" i="1" dirty="0"/>
              <a:t>Platform- and language-neutral interface that will allow programs </a:t>
            </a:r>
            <a:r>
              <a:rPr lang="en-US" i="1" dirty="0" smtClean="0"/>
              <a:t>and scripts </a:t>
            </a:r>
            <a:r>
              <a:rPr lang="en-US" i="1" dirty="0"/>
              <a:t>to dynamically access and update the content, structure and style </a:t>
            </a:r>
            <a:r>
              <a:rPr lang="en-US" i="1" dirty="0" smtClean="0"/>
              <a:t>of documents.</a:t>
            </a:r>
            <a:endParaRPr lang="en-US" dirty="0"/>
          </a:p>
        </p:txBody>
      </p:sp>
    </p:spTree>
    <p:extLst>
      <p:ext uri="{BB962C8B-B14F-4D97-AF65-F5344CB8AC3E}">
        <p14:creationId xmlns:p14="http://schemas.microsoft.com/office/powerpoint/2010/main" val="1670336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DOM</a:t>
            </a:r>
            <a:endParaRPr lang="en-US" dirty="0"/>
          </a:p>
        </p:txBody>
      </p:sp>
      <p:sp>
        <p:nvSpPr>
          <p:cNvPr id="3" name="Content Placeholder 2"/>
          <p:cNvSpPr>
            <a:spLocks noGrp="1"/>
          </p:cNvSpPr>
          <p:nvPr>
            <p:ph idx="1"/>
          </p:nvPr>
        </p:nvSpPr>
        <p:spPr/>
        <p:txBody>
          <a:bodyPr>
            <a:normAutofit/>
          </a:bodyPr>
          <a:lstStyle/>
          <a:p>
            <a:r>
              <a:rPr lang="en-US" dirty="0" smtClean="0"/>
              <a:t>We already know all about the DOM, but by another name. The </a:t>
            </a:r>
            <a:r>
              <a:rPr lang="en-US" dirty="0"/>
              <a:t>tree </a:t>
            </a:r>
            <a:r>
              <a:rPr lang="en-US" dirty="0" smtClean="0"/>
              <a:t>structure from HTML is </a:t>
            </a:r>
            <a:r>
              <a:rPr lang="en-US" dirty="0"/>
              <a:t>formally called the </a:t>
            </a:r>
            <a:r>
              <a:rPr lang="en-US" b="1" dirty="0"/>
              <a:t>DOM Tree </a:t>
            </a:r>
            <a:r>
              <a:rPr lang="en-US" dirty="0" smtClean="0"/>
              <a:t>with the </a:t>
            </a:r>
            <a:r>
              <a:rPr lang="en-US" dirty="0"/>
              <a:t>root, or topmost object called the </a:t>
            </a:r>
            <a:r>
              <a:rPr lang="en-US" b="1" dirty="0"/>
              <a:t>Document Root</a:t>
            </a:r>
            <a:r>
              <a:rPr lang="en-US" dirty="0"/>
              <a:t>.</a:t>
            </a:r>
          </a:p>
        </p:txBody>
      </p:sp>
      <p:pic>
        <p:nvPicPr>
          <p:cNvPr id="5" name="Picture 4" descr="4071506017.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9945" y="2849379"/>
            <a:ext cx="7182716" cy="3881203"/>
          </a:xfrm>
          <a:prstGeom prst="rect">
            <a:avLst/>
          </a:prstGeom>
        </p:spPr>
      </p:pic>
    </p:spTree>
    <p:extLst>
      <p:ext uri="{BB962C8B-B14F-4D97-AF65-F5344CB8AC3E}">
        <p14:creationId xmlns:p14="http://schemas.microsoft.com/office/powerpoint/2010/main" val="1431977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Nodes</a:t>
            </a:r>
            <a:endParaRPr lang="en-US" dirty="0"/>
          </a:p>
        </p:txBody>
      </p:sp>
      <p:sp>
        <p:nvSpPr>
          <p:cNvPr id="3" name="Content Placeholder 2"/>
          <p:cNvSpPr>
            <a:spLocks noGrp="1"/>
          </p:cNvSpPr>
          <p:nvPr>
            <p:ph idx="1"/>
          </p:nvPr>
        </p:nvSpPr>
        <p:spPr>
          <a:xfrm>
            <a:off x="609599" y="1600200"/>
            <a:ext cx="8219607" cy="4876800"/>
          </a:xfrm>
        </p:spPr>
        <p:txBody>
          <a:bodyPr>
            <a:normAutofit/>
          </a:bodyPr>
          <a:lstStyle/>
          <a:p>
            <a:r>
              <a:rPr lang="en-US" dirty="0"/>
              <a:t>In the DOM, each element within the HTML document is called a </a:t>
            </a:r>
            <a:r>
              <a:rPr lang="en-US" b="1" dirty="0" smtClean="0"/>
              <a:t>node.</a:t>
            </a:r>
            <a:r>
              <a:rPr lang="en-US" dirty="0"/>
              <a:t> If </a:t>
            </a:r>
            <a:r>
              <a:rPr lang="en-US" dirty="0" smtClean="0"/>
              <a:t>the DOM </a:t>
            </a:r>
            <a:r>
              <a:rPr lang="en-US" dirty="0"/>
              <a:t>is a tree, then each node is an individual branch. </a:t>
            </a:r>
            <a:endParaRPr lang="en-US" dirty="0" smtClean="0"/>
          </a:p>
          <a:p>
            <a:endParaRPr lang="en-US" dirty="0" smtClean="0"/>
          </a:p>
          <a:p>
            <a:r>
              <a:rPr lang="en-US" dirty="0" smtClean="0"/>
              <a:t>There are:</a:t>
            </a:r>
          </a:p>
          <a:p>
            <a:pPr lvl="1"/>
            <a:r>
              <a:rPr lang="en-US" dirty="0" smtClean="0"/>
              <a:t>element nodes,</a:t>
            </a:r>
          </a:p>
          <a:p>
            <a:pPr lvl="1"/>
            <a:r>
              <a:rPr lang="en-US" dirty="0" smtClean="0"/>
              <a:t>text </a:t>
            </a:r>
            <a:r>
              <a:rPr lang="en-US" dirty="0"/>
              <a:t>nodes, and </a:t>
            </a:r>
          </a:p>
          <a:p>
            <a:pPr lvl="1"/>
            <a:r>
              <a:rPr lang="en-US" dirty="0" smtClean="0"/>
              <a:t>attribute nodes</a:t>
            </a:r>
          </a:p>
          <a:p>
            <a:pPr lvl="1"/>
            <a:endParaRPr lang="en-US" dirty="0"/>
          </a:p>
          <a:p>
            <a:pPr lvl="1"/>
            <a:endParaRPr lang="en-US" dirty="0" smtClean="0"/>
          </a:p>
          <a:p>
            <a:r>
              <a:rPr lang="en-US" dirty="0"/>
              <a:t>All nodes in the DOM share a common set of properties and methods.</a:t>
            </a:r>
            <a:endParaRPr lang="en-US" b="1" dirty="0" smtClean="0"/>
          </a:p>
          <a:p>
            <a:endParaRPr lang="en-US" dirty="0"/>
          </a:p>
        </p:txBody>
      </p:sp>
      <p:pic>
        <p:nvPicPr>
          <p:cNvPr id="5" name="Content Placeholder 6" descr="4071506018.eps.png"/>
          <p:cNvPicPr>
            <a:picLocks noChangeAspect="1"/>
          </p:cNvPicPr>
          <p:nvPr/>
        </p:nvPicPr>
        <p:blipFill>
          <a:blip r:embed="rId2" cstate="print">
            <a:extLst>
              <a:ext uri="{28A0092B-C50C-407E-A947-70E740481C1C}">
                <a14:useLocalDpi xmlns:a14="http://schemas.microsoft.com/office/drawing/2010/main" val="0"/>
              </a:ext>
            </a:extLst>
          </a:blip>
          <a:srcRect t="-26830" b="-26830"/>
          <a:stretch>
            <a:fillRect/>
          </a:stretch>
        </p:blipFill>
        <p:spPr>
          <a:xfrm>
            <a:off x="6344065" y="2186604"/>
            <a:ext cx="5238335" cy="3703992"/>
          </a:xfrm>
          <a:prstGeom prst="rect">
            <a:avLst/>
          </a:prstGeom>
        </p:spPr>
      </p:pic>
    </p:spTree>
    <p:extLst>
      <p:ext uri="{BB962C8B-B14F-4D97-AF65-F5344CB8AC3E}">
        <p14:creationId xmlns:p14="http://schemas.microsoft.com/office/powerpoint/2010/main" val="392526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Object</a:t>
            </a:r>
            <a:endParaRPr lang="en-US" dirty="0"/>
          </a:p>
        </p:txBody>
      </p:sp>
      <p:sp>
        <p:nvSpPr>
          <p:cNvPr id="3" name="Content Placeholder 2"/>
          <p:cNvSpPr>
            <a:spLocks noGrp="1"/>
          </p:cNvSpPr>
          <p:nvPr>
            <p:ph idx="1"/>
          </p:nvPr>
        </p:nvSpPr>
        <p:spPr/>
        <p:txBody>
          <a:bodyPr/>
          <a:lstStyle/>
          <a:p>
            <a:r>
              <a:rPr lang="en-US" dirty="0"/>
              <a:t>The </a:t>
            </a:r>
            <a:r>
              <a:rPr lang="en-US" b="1" dirty="0"/>
              <a:t>DOM document object </a:t>
            </a:r>
            <a:r>
              <a:rPr lang="en-US" dirty="0"/>
              <a:t>is the root JavaScript object representing the </a:t>
            </a:r>
            <a:r>
              <a:rPr lang="en-US" dirty="0" smtClean="0"/>
              <a:t>entire HTML </a:t>
            </a:r>
            <a:r>
              <a:rPr lang="en-US" dirty="0"/>
              <a:t>document</a:t>
            </a:r>
            <a:r>
              <a:rPr lang="en-US" dirty="0" smtClean="0"/>
              <a:t>.</a:t>
            </a:r>
          </a:p>
          <a:p>
            <a:r>
              <a:rPr lang="en-US" dirty="0"/>
              <a:t>It contains some properties and methods that we will use </a:t>
            </a:r>
            <a:r>
              <a:rPr lang="en-US" dirty="0" smtClean="0"/>
              <a:t>extensively in </a:t>
            </a:r>
            <a:r>
              <a:rPr lang="en-US" dirty="0"/>
              <a:t>our development and is globally accessible as </a:t>
            </a:r>
            <a:r>
              <a:rPr lang="en-US" b="1" dirty="0"/>
              <a:t>document</a:t>
            </a:r>
            <a:r>
              <a:rPr lang="en-US" dirty="0" smtClean="0"/>
              <a:t>.</a:t>
            </a:r>
          </a:p>
          <a:p>
            <a:pPr marL="548640" lvl="2" indent="0">
              <a:buNone/>
            </a:pPr>
            <a:r>
              <a:rPr lang="en-US" sz="2400" i="1" dirty="0">
                <a:solidFill>
                  <a:srgbClr val="009FDA"/>
                </a:solidFill>
              </a:rPr>
              <a:t>// specify the </a:t>
            </a:r>
            <a:r>
              <a:rPr lang="en-US" sz="2400" i="1" dirty="0" err="1">
                <a:solidFill>
                  <a:srgbClr val="009FDA"/>
                </a:solidFill>
              </a:rPr>
              <a:t>doctype</a:t>
            </a:r>
            <a:r>
              <a:rPr lang="en-US" sz="2400" i="1" dirty="0">
                <a:solidFill>
                  <a:srgbClr val="009FDA"/>
                </a:solidFill>
              </a:rPr>
              <a:t>, for example html</a:t>
            </a:r>
          </a:p>
          <a:p>
            <a:pPr marL="548640" lvl="2" indent="0">
              <a:buNone/>
            </a:pPr>
            <a:r>
              <a:rPr lang="en-US" sz="2400" dirty="0" err="1"/>
              <a:t>var</a:t>
            </a:r>
            <a:r>
              <a:rPr lang="en-US" sz="2400" dirty="0"/>
              <a:t> a = </a:t>
            </a:r>
            <a:r>
              <a:rPr lang="en-US" sz="2400" dirty="0" err="1">
                <a:solidFill>
                  <a:schemeClr val="accent2"/>
                </a:solidFill>
              </a:rPr>
              <a:t>document.doctype.name</a:t>
            </a:r>
            <a:r>
              <a:rPr lang="en-US" sz="2400" dirty="0">
                <a:solidFill>
                  <a:schemeClr val="accent2"/>
                </a:solidFill>
              </a:rPr>
              <a:t>;</a:t>
            </a:r>
          </a:p>
          <a:p>
            <a:pPr marL="548640" lvl="2" indent="0">
              <a:buNone/>
            </a:pPr>
            <a:r>
              <a:rPr lang="en-US" sz="2400" i="1" dirty="0">
                <a:solidFill>
                  <a:schemeClr val="accent1"/>
                </a:solidFill>
              </a:rPr>
              <a:t>// specify the page encoding, for example ISO-8859-1</a:t>
            </a:r>
          </a:p>
          <a:p>
            <a:pPr marL="548640" lvl="2" indent="0">
              <a:buNone/>
            </a:pPr>
            <a:r>
              <a:rPr lang="en-US" sz="2400" dirty="0" err="1"/>
              <a:t>var</a:t>
            </a:r>
            <a:r>
              <a:rPr lang="en-US" sz="2400" dirty="0"/>
              <a:t> b = </a:t>
            </a:r>
            <a:r>
              <a:rPr lang="en-US" sz="2400" dirty="0" err="1">
                <a:solidFill>
                  <a:srgbClr val="CE2933"/>
                </a:solidFill>
              </a:rPr>
              <a:t>document.inputEncoding</a:t>
            </a:r>
            <a:r>
              <a:rPr lang="en-US" dirty="0">
                <a:solidFill>
                  <a:srgbClr val="CE2933"/>
                </a:solidFill>
              </a:rPr>
              <a:t>;</a:t>
            </a:r>
          </a:p>
        </p:txBody>
      </p:sp>
    </p:spTree>
    <p:extLst>
      <p:ext uri="{BB962C8B-B14F-4D97-AF65-F5344CB8AC3E}">
        <p14:creationId xmlns:p14="http://schemas.microsoft.com/office/powerpoint/2010/main" val="1791922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nodes</a:t>
            </a:r>
            <a:endParaRPr lang="en-US" dirty="0"/>
          </a:p>
        </p:txBody>
      </p:sp>
      <p:pic>
        <p:nvPicPr>
          <p:cNvPr id="6" name="Content Placeholder 5" descr="4071506019.eps.p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6692" y="1524000"/>
            <a:ext cx="9555987" cy="4953000"/>
          </a:xfrm>
        </p:spPr>
      </p:pic>
      <p:sp>
        <p:nvSpPr>
          <p:cNvPr id="4" name="Content Placeholder 3"/>
          <p:cNvSpPr>
            <a:spLocks noGrp="1"/>
          </p:cNvSpPr>
          <p:nvPr>
            <p:ph sz="quarter" idx="4294967295"/>
          </p:nvPr>
        </p:nvSpPr>
        <p:spPr>
          <a:xfrm>
            <a:off x="4671935" y="876300"/>
            <a:ext cx="8534400" cy="304800"/>
          </a:xfrm>
        </p:spPr>
        <p:txBody>
          <a:bodyPr>
            <a:normAutofit fontScale="55000" lnSpcReduction="20000"/>
          </a:bodyPr>
          <a:lstStyle/>
          <a:p>
            <a:r>
              <a:rPr lang="en-US" sz="2900" dirty="0" smtClean="0"/>
              <a:t>Using </a:t>
            </a:r>
            <a:r>
              <a:rPr lang="en-US" sz="2900" dirty="0" err="1" smtClean="0"/>
              <a:t>getElementById</a:t>
            </a:r>
            <a:r>
              <a:rPr lang="en-US" sz="2900" dirty="0"/>
              <a:t>(), </a:t>
            </a:r>
            <a:r>
              <a:rPr lang="en-US" sz="2900" dirty="0" err="1"/>
              <a:t>getElementsByTagName</a:t>
            </a:r>
            <a:r>
              <a:rPr lang="en-US" sz="2900" dirty="0"/>
              <a:t>()</a:t>
            </a:r>
          </a:p>
          <a:p>
            <a:endParaRPr lang="en-US" dirty="0"/>
          </a:p>
        </p:txBody>
      </p:sp>
    </p:spTree>
    <p:extLst>
      <p:ext uri="{BB962C8B-B14F-4D97-AF65-F5344CB8AC3E}">
        <p14:creationId xmlns:p14="http://schemas.microsoft.com/office/powerpoint/2010/main" val="70975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node Object</a:t>
            </a:r>
            <a:endParaRPr lang="en-US" dirty="0"/>
          </a:p>
        </p:txBody>
      </p:sp>
      <p:graphicFrame>
        <p:nvGraphicFramePr>
          <p:cNvPr id="6" name="Content Placeholder 5"/>
          <p:cNvGraphicFramePr>
            <a:graphicFrameLocks noGrp="1"/>
          </p:cNvGraphicFramePr>
          <p:nvPr>
            <p:ph idx="1"/>
          </p:nvPr>
        </p:nvGraphicFramePr>
        <p:xfrm>
          <a:off x="609600" y="1600200"/>
          <a:ext cx="10972800" cy="3124199"/>
        </p:xfrm>
        <a:graphic>
          <a:graphicData uri="http://schemas.openxmlformats.org/drawingml/2006/table">
            <a:tbl>
              <a:tblPr firstRow="1" firstCol="1">
                <a:tableStyleId>{5C22544A-7EE6-4342-B048-85BDC9FD1C3A}</a:tableStyleId>
              </a:tblPr>
              <a:tblGrid>
                <a:gridCol w="2417336"/>
                <a:gridCol w="8555464"/>
              </a:tblGrid>
              <a:tr h="386658">
                <a:tc>
                  <a:txBody>
                    <a:bodyPr/>
                    <a:lstStyle/>
                    <a:p>
                      <a:pPr>
                        <a:lnSpc>
                          <a:spcPts val="1600"/>
                        </a:lnSpc>
                        <a:spcAft>
                          <a:spcPts val="1400"/>
                        </a:spcAft>
                      </a:pPr>
                      <a:r>
                        <a:rPr lang="en-CA" sz="1800" dirty="0"/>
                        <a:t>Property </a:t>
                      </a:r>
                      <a:endParaRPr lang="en-CA" sz="1800" dirty="0">
                        <a:solidFill>
                          <a:srgbClr val="1F497D"/>
                        </a:solidFill>
                        <a:latin typeface="Calibri"/>
                        <a:ea typeface="Calibri"/>
                        <a:cs typeface="Times New Roman"/>
                      </a:endParaRPr>
                    </a:p>
                  </a:txBody>
                  <a:tcPr marL="112222" marR="112222"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112222" marR="112222" marT="0" marB="0"/>
                </a:tc>
              </a:tr>
              <a:tr h="923147">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className</a:t>
                      </a:r>
                      <a:endParaRPr lang="en-CA" sz="1200">
                        <a:latin typeface="Consolas"/>
                        <a:ea typeface="Calibri"/>
                        <a:cs typeface="Times New Roman"/>
                      </a:endParaRPr>
                    </a:p>
                  </a:txBody>
                  <a:tcPr marL="112222" marR="112222" marT="0" marB="0"/>
                </a:tc>
                <a:tc>
                  <a:txBody>
                    <a:bodyPr/>
                    <a:lstStyle/>
                    <a:p>
                      <a:pPr>
                        <a:lnSpc>
                          <a:spcPts val="1600"/>
                        </a:lnSpc>
                        <a:spcBef>
                          <a:spcPts val="700"/>
                        </a:spcBef>
                        <a:spcAft>
                          <a:spcPts val="700"/>
                        </a:spcAft>
                      </a:pPr>
                      <a:r>
                        <a:rPr lang="en-CA" sz="1600" dirty="0"/>
                        <a:t>The current value for the class attribute of this HTML element.</a:t>
                      </a:r>
                      <a:endParaRPr lang="en-CA" sz="1600" dirty="0">
                        <a:latin typeface="Calibri"/>
                        <a:ea typeface="Times New Roman"/>
                        <a:cs typeface="Times New Roman"/>
                      </a:endParaRPr>
                    </a:p>
                  </a:txBody>
                  <a:tcPr marL="112222" marR="112222" marT="0" marB="0"/>
                </a:tc>
              </a:tr>
              <a:tr h="35693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id</a:t>
                      </a:r>
                      <a:endParaRPr lang="en-CA" sz="1200">
                        <a:latin typeface="Consolas"/>
                        <a:ea typeface="Calibri"/>
                        <a:cs typeface="Times New Roman"/>
                      </a:endParaRPr>
                    </a:p>
                  </a:txBody>
                  <a:tcPr marL="112222" marR="112222" marT="0" marB="0"/>
                </a:tc>
                <a:tc>
                  <a:txBody>
                    <a:bodyPr/>
                    <a:lstStyle/>
                    <a:p>
                      <a:pPr>
                        <a:lnSpc>
                          <a:spcPts val="1600"/>
                        </a:lnSpc>
                        <a:spcBef>
                          <a:spcPts val="700"/>
                        </a:spcBef>
                        <a:spcAft>
                          <a:spcPts val="700"/>
                        </a:spcAft>
                      </a:pPr>
                      <a:r>
                        <a:rPr lang="en-CA" sz="1600" dirty="0"/>
                        <a:t>The current value for the id of this element. </a:t>
                      </a:r>
                      <a:endParaRPr lang="en-CA" sz="1600" dirty="0">
                        <a:latin typeface="Calibri"/>
                        <a:ea typeface="Times New Roman"/>
                        <a:cs typeface="Times New Roman"/>
                      </a:endParaRPr>
                    </a:p>
                  </a:txBody>
                  <a:tcPr marL="112222" marR="112222" marT="0" marB="0"/>
                </a:tc>
              </a:tr>
              <a:tr h="74359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innerHTML</a:t>
                      </a:r>
                      <a:endParaRPr lang="en-CA" sz="1200">
                        <a:latin typeface="Consolas"/>
                        <a:ea typeface="Calibri"/>
                        <a:cs typeface="Times New Roman"/>
                      </a:endParaRPr>
                    </a:p>
                  </a:txBody>
                  <a:tcPr marL="112222" marR="112222" marT="0" marB="0"/>
                </a:tc>
                <a:tc>
                  <a:txBody>
                    <a:bodyPr/>
                    <a:lstStyle/>
                    <a:p>
                      <a:pPr>
                        <a:lnSpc>
                          <a:spcPts val="1600"/>
                        </a:lnSpc>
                        <a:spcBef>
                          <a:spcPts val="700"/>
                        </a:spcBef>
                        <a:spcAft>
                          <a:spcPts val="700"/>
                        </a:spcAft>
                      </a:pPr>
                      <a:r>
                        <a:rPr lang="en-CA" sz="1600"/>
                        <a:t>Represents all the things inside of the tags. This can be read or written to and is the primary way which we update particular div's using JS.</a:t>
                      </a:r>
                      <a:endParaRPr lang="en-CA" sz="1600">
                        <a:latin typeface="Calibri"/>
                        <a:ea typeface="Times New Roman"/>
                        <a:cs typeface="Times New Roman"/>
                      </a:endParaRPr>
                    </a:p>
                  </a:txBody>
                  <a:tcPr marL="112222" marR="112222" marT="0" marB="0"/>
                </a:tc>
              </a:tr>
              <a:tr h="35693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a:t>style</a:t>
                      </a:r>
                      <a:endParaRPr lang="en-CA" sz="1200" dirty="0">
                        <a:latin typeface="Consolas"/>
                        <a:ea typeface="Calibri"/>
                        <a:cs typeface="Times New Roman"/>
                      </a:endParaRPr>
                    </a:p>
                  </a:txBody>
                  <a:tcPr marL="112222" marR="112222" marT="0" marB="0"/>
                </a:tc>
                <a:tc>
                  <a:txBody>
                    <a:bodyPr/>
                    <a:lstStyle/>
                    <a:p>
                      <a:pPr>
                        <a:lnSpc>
                          <a:spcPts val="1600"/>
                        </a:lnSpc>
                        <a:spcBef>
                          <a:spcPts val="700"/>
                        </a:spcBef>
                        <a:spcAft>
                          <a:spcPts val="700"/>
                        </a:spcAft>
                      </a:pPr>
                      <a:r>
                        <a:rPr lang="en-CA" sz="1600"/>
                        <a:t>The style attribute of an element. We can read and modify this property.</a:t>
                      </a:r>
                      <a:endParaRPr lang="en-CA" sz="1600">
                        <a:latin typeface="Calibri"/>
                        <a:ea typeface="Times New Roman"/>
                        <a:cs typeface="Times New Roman"/>
                      </a:endParaRPr>
                    </a:p>
                  </a:txBody>
                  <a:tcPr marL="112222" marR="112222" marT="0" marB="0"/>
                </a:tc>
              </a:tr>
              <a:tr h="35693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tagName</a:t>
                      </a:r>
                      <a:endParaRPr lang="en-CA" sz="1200" dirty="0">
                        <a:latin typeface="Consolas"/>
                        <a:ea typeface="Calibri"/>
                        <a:cs typeface="Times New Roman"/>
                      </a:endParaRPr>
                    </a:p>
                  </a:txBody>
                  <a:tcPr marL="112222" marR="112222" marT="0" marB="0"/>
                </a:tc>
                <a:tc>
                  <a:txBody>
                    <a:bodyPr/>
                    <a:lstStyle/>
                    <a:p>
                      <a:pPr>
                        <a:lnSpc>
                          <a:spcPts val="1600"/>
                        </a:lnSpc>
                        <a:spcBef>
                          <a:spcPts val="700"/>
                        </a:spcBef>
                        <a:spcAft>
                          <a:spcPts val="700"/>
                        </a:spcAft>
                      </a:pPr>
                      <a:r>
                        <a:rPr lang="en-CA" sz="1600" dirty="0"/>
                        <a:t>The tag name for the element.</a:t>
                      </a:r>
                      <a:endParaRPr lang="en-CA" sz="1600" dirty="0">
                        <a:latin typeface="Calibri"/>
                        <a:ea typeface="Times New Roman"/>
                        <a:cs typeface="Times New Roman"/>
                      </a:endParaRPr>
                    </a:p>
                  </a:txBody>
                  <a:tcPr marL="112222" marR="112222" marT="0" marB="0"/>
                </a:tc>
              </a:tr>
            </a:tbl>
          </a:graphicData>
        </a:graphic>
      </p:graphicFrame>
    </p:spTree>
    <p:extLst>
      <p:ext uri="{BB962C8B-B14F-4D97-AF65-F5344CB8AC3E}">
        <p14:creationId xmlns:p14="http://schemas.microsoft.com/office/powerpoint/2010/main" val="290290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Modifying a DOM element</a:t>
            </a:r>
            <a:endParaRPr lang="en-US" dirty="0"/>
          </a:p>
        </p:txBody>
      </p:sp>
      <p:sp>
        <p:nvSpPr>
          <p:cNvPr id="3" name="Content Placeholder 2"/>
          <p:cNvSpPr>
            <a:spLocks noGrp="1"/>
          </p:cNvSpPr>
          <p:nvPr>
            <p:ph idx="1"/>
          </p:nvPr>
        </p:nvSpPr>
        <p:spPr/>
        <p:txBody>
          <a:bodyPr/>
          <a:lstStyle/>
          <a:p>
            <a:r>
              <a:rPr lang="en-US" dirty="0" smtClean="0"/>
              <a:t>We can modify the element using the </a:t>
            </a:r>
            <a:r>
              <a:rPr lang="en-US" b="1" dirty="0" err="1" smtClean="0"/>
              <a:t>innerHTML</a:t>
            </a:r>
            <a:r>
              <a:rPr lang="en-US" dirty="0" smtClean="0"/>
              <a:t> property</a:t>
            </a:r>
          </a:p>
          <a:p>
            <a:endParaRPr lang="en-US" dirty="0"/>
          </a:p>
          <a:p>
            <a:endParaRPr lang="en-US" dirty="0" smtClean="0"/>
          </a:p>
          <a:p>
            <a:endParaRPr lang="en-US" dirty="0"/>
          </a:p>
          <a:p>
            <a:endParaRPr lang="en-US" dirty="0" smtClean="0"/>
          </a:p>
          <a:p>
            <a:r>
              <a:rPr lang="en-US" dirty="0"/>
              <a:t>DOM functions </a:t>
            </a:r>
            <a:r>
              <a:rPr lang="en-US" dirty="0" err="1"/>
              <a:t>createTextNode</a:t>
            </a:r>
            <a:r>
              <a:rPr lang="en-US" dirty="0"/>
              <a:t>(), </a:t>
            </a:r>
            <a:r>
              <a:rPr lang="en-US" dirty="0" err="1"/>
              <a:t>removeChild</a:t>
            </a:r>
            <a:r>
              <a:rPr lang="en-US" dirty="0"/>
              <a:t>(), and </a:t>
            </a:r>
            <a:r>
              <a:rPr lang="en-US" dirty="0" err="1"/>
              <a:t>appendChild</a:t>
            </a:r>
            <a:r>
              <a:rPr lang="en-US" dirty="0"/>
              <a:t>() allow us to modify an element in a more rigorous way</a:t>
            </a:r>
          </a:p>
          <a:p>
            <a:endParaRPr lang="en-US" dirty="0" smtClean="0"/>
          </a:p>
          <a:p>
            <a:endParaRPr lang="en-US" dirty="0"/>
          </a:p>
        </p:txBody>
      </p:sp>
      <p:pic>
        <p:nvPicPr>
          <p:cNvPr id="5" name="Picture 4" descr="Screen Shot 2014-02-05 at 9.50.52 PM.png"/>
          <p:cNvPicPr>
            <a:picLocks noChangeAspect="1"/>
          </p:cNvPicPr>
          <p:nvPr/>
        </p:nvPicPr>
        <p:blipFill rotWithShape="1">
          <a:blip r:embed="rId2" cstate="print">
            <a:extLst>
              <a:ext uri="{28A0092B-C50C-407E-A947-70E740481C1C}">
                <a14:useLocalDpi xmlns:a14="http://schemas.microsoft.com/office/drawing/2010/main" val="0"/>
              </a:ext>
            </a:extLst>
          </a:blip>
          <a:srcRect t="-1" b="29552"/>
          <a:stretch/>
        </p:blipFill>
        <p:spPr>
          <a:xfrm>
            <a:off x="785847" y="2188564"/>
            <a:ext cx="9329836" cy="1244184"/>
          </a:xfrm>
          <a:prstGeom prst="rect">
            <a:avLst/>
          </a:prstGeom>
        </p:spPr>
      </p:pic>
      <p:pic>
        <p:nvPicPr>
          <p:cNvPr id="6" name="Picture 5" descr="Screen Shot 2014-02-05 at 9.52.33 PM.png"/>
          <p:cNvPicPr>
            <a:picLocks noChangeAspect="1"/>
          </p:cNvPicPr>
          <p:nvPr/>
        </p:nvPicPr>
        <p:blipFill rotWithShape="1">
          <a:blip r:embed="rId3" cstate="print">
            <a:extLst>
              <a:ext uri="{28A0092B-C50C-407E-A947-70E740481C1C}">
                <a14:useLocalDpi xmlns:a14="http://schemas.microsoft.com/office/drawing/2010/main" val="0"/>
              </a:ext>
            </a:extLst>
          </a:blip>
          <a:srcRect b="22317"/>
          <a:stretch/>
        </p:blipFill>
        <p:spPr>
          <a:xfrm>
            <a:off x="785846" y="4689424"/>
            <a:ext cx="7608645" cy="1554480"/>
          </a:xfrm>
          <a:prstGeom prst="rect">
            <a:avLst/>
          </a:prstGeom>
        </p:spPr>
      </p:pic>
    </p:spTree>
    <p:extLst>
      <p:ext uri="{BB962C8B-B14F-4D97-AF65-F5344CB8AC3E}">
        <p14:creationId xmlns:p14="http://schemas.microsoft.com/office/powerpoint/2010/main" val="1975407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an element’s style</a:t>
            </a:r>
            <a:endParaRPr lang="en-US" dirty="0"/>
          </a:p>
        </p:txBody>
      </p:sp>
      <p:sp>
        <p:nvSpPr>
          <p:cNvPr id="3" name="Content Placeholder 2"/>
          <p:cNvSpPr>
            <a:spLocks noGrp="1"/>
          </p:cNvSpPr>
          <p:nvPr>
            <p:ph idx="1"/>
          </p:nvPr>
        </p:nvSpPr>
        <p:spPr/>
        <p:txBody>
          <a:bodyPr/>
          <a:lstStyle/>
          <a:p>
            <a:r>
              <a:rPr lang="en-US" dirty="0"/>
              <a:t>We can add </a:t>
            </a:r>
            <a:r>
              <a:rPr lang="en-US" dirty="0" smtClean="0"/>
              <a:t>or remove </a:t>
            </a:r>
            <a:r>
              <a:rPr lang="en-US" dirty="0"/>
              <a:t>any style using the </a:t>
            </a:r>
            <a:r>
              <a:rPr lang="en-US" b="1" dirty="0"/>
              <a:t>style</a:t>
            </a:r>
            <a:r>
              <a:rPr lang="en-US" dirty="0"/>
              <a:t> or </a:t>
            </a:r>
            <a:r>
              <a:rPr lang="en-US" b="1" dirty="0" err="1"/>
              <a:t>className</a:t>
            </a:r>
            <a:r>
              <a:rPr lang="en-US" dirty="0"/>
              <a:t> property of the Element </a:t>
            </a:r>
            <a:r>
              <a:rPr lang="en-US" dirty="0" smtClean="0"/>
              <a:t>node.</a:t>
            </a:r>
          </a:p>
          <a:p>
            <a:r>
              <a:rPr lang="en-US" dirty="0"/>
              <a:t>Its usage is shown below to change a node’s background </a:t>
            </a:r>
            <a:r>
              <a:rPr lang="en-US" dirty="0" smtClean="0"/>
              <a:t>color and </a:t>
            </a:r>
            <a:r>
              <a:rPr lang="en-US" dirty="0"/>
              <a:t>add a three-pixel border.</a:t>
            </a:r>
          </a:p>
          <a:p>
            <a:pPr lvl="1"/>
            <a:r>
              <a:rPr lang="en-US" dirty="0" err="1"/>
              <a:t>var</a:t>
            </a:r>
            <a:r>
              <a:rPr lang="en-US" dirty="0"/>
              <a:t> </a:t>
            </a:r>
            <a:r>
              <a:rPr lang="en-US" dirty="0" err="1"/>
              <a:t>commentTag</a:t>
            </a:r>
            <a:r>
              <a:rPr lang="en-US" dirty="0"/>
              <a:t> = </a:t>
            </a:r>
            <a:r>
              <a:rPr lang="en-US" dirty="0" err="1"/>
              <a:t>document.getElementById</a:t>
            </a:r>
            <a:r>
              <a:rPr lang="en-US" dirty="0"/>
              <a:t>("</a:t>
            </a:r>
            <a:r>
              <a:rPr lang="en-US" dirty="0" err="1"/>
              <a:t>specificTag</a:t>
            </a:r>
            <a:r>
              <a:rPr lang="en-US" dirty="0"/>
              <a:t>");</a:t>
            </a:r>
          </a:p>
          <a:p>
            <a:pPr lvl="1"/>
            <a:r>
              <a:rPr lang="en-US" dirty="0" err="1"/>
              <a:t>commentTag.</a:t>
            </a:r>
            <a:r>
              <a:rPr lang="en-US" b="1" dirty="0" err="1">
                <a:solidFill>
                  <a:schemeClr val="accent2"/>
                </a:solidFill>
              </a:rPr>
              <a:t>style.backgroundColour</a:t>
            </a:r>
            <a:r>
              <a:rPr lang="en-US" dirty="0"/>
              <a:t> = "#FFFF00";</a:t>
            </a:r>
          </a:p>
          <a:p>
            <a:pPr lvl="1"/>
            <a:r>
              <a:rPr lang="en-US" dirty="0" err="1"/>
              <a:t>commentTag</a:t>
            </a:r>
            <a:r>
              <a:rPr lang="en-US" dirty="0" err="1">
                <a:solidFill>
                  <a:srgbClr val="CE2933"/>
                </a:solidFill>
              </a:rPr>
              <a:t>.style.borderWidth</a:t>
            </a:r>
            <a:r>
              <a:rPr lang="en-US" dirty="0"/>
              <a:t>="3px";</a:t>
            </a:r>
          </a:p>
        </p:txBody>
      </p:sp>
    </p:spTree>
    <p:extLst>
      <p:ext uri="{BB962C8B-B14F-4D97-AF65-F5344CB8AC3E}">
        <p14:creationId xmlns:p14="http://schemas.microsoft.com/office/powerpoint/2010/main" val="2099660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Events</a:t>
            </a:r>
            <a:endParaRPr lang="en-US" dirty="0"/>
          </a:p>
        </p:txBody>
      </p:sp>
      <p:sp>
        <p:nvSpPr>
          <p:cNvPr id="3" name="Content Placeholder 2"/>
          <p:cNvSpPr>
            <a:spLocks noGrp="1"/>
          </p:cNvSpPr>
          <p:nvPr>
            <p:ph idx="1"/>
          </p:nvPr>
        </p:nvSpPr>
        <p:spPr/>
        <p:txBody>
          <a:bodyPr>
            <a:normAutofit/>
          </a:bodyPr>
          <a:lstStyle/>
          <a:p>
            <a:r>
              <a:rPr lang="en-US" dirty="0"/>
              <a:t>A </a:t>
            </a:r>
            <a:r>
              <a:rPr lang="en-US" dirty="0" smtClean="0"/>
              <a:t>JavaScript </a:t>
            </a:r>
            <a:r>
              <a:rPr lang="en-US" b="1" dirty="0" smtClean="0"/>
              <a:t>event</a:t>
            </a:r>
            <a:r>
              <a:rPr lang="en-US" dirty="0" smtClean="0"/>
              <a:t> </a:t>
            </a:r>
            <a:r>
              <a:rPr lang="en-US" dirty="0"/>
              <a:t>is an action that can be detected by JavaScript</a:t>
            </a:r>
            <a:r>
              <a:rPr lang="en-US" dirty="0" smtClean="0"/>
              <a:t>.</a:t>
            </a:r>
          </a:p>
          <a:p>
            <a:pPr marL="617220" lvl="1" indent="-342900">
              <a:buFont typeface="Arial"/>
              <a:buChar char="•"/>
            </a:pPr>
            <a:r>
              <a:rPr lang="en-US" sz="1600" dirty="0" smtClean="0"/>
              <a:t>Event types: mouse, keyboard, form, and frame events</a:t>
            </a:r>
          </a:p>
          <a:p>
            <a:pPr marL="617220" lvl="1" indent="-342900">
              <a:buFont typeface="Arial"/>
              <a:buChar char="•"/>
            </a:pPr>
            <a:endParaRPr lang="en-US" dirty="0" smtClean="0"/>
          </a:p>
          <a:p>
            <a:r>
              <a:rPr lang="en-US" dirty="0" smtClean="0"/>
              <a:t>We </a:t>
            </a:r>
            <a:r>
              <a:rPr lang="en-US" dirty="0"/>
              <a:t>say then that an </a:t>
            </a:r>
            <a:r>
              <a:rPr lang="en-US" dirty="0" smtClean="0"/>
              <a:t>event is </a:t>
            </a:r>
            <a:r>
              <a:rPr lang="en-US" i="1" dirty="0"/>
              <a:t>triggered </a:t>
            </a:r>
            <a:r>
              <a:rPr lang="en-US" dirty="0"/>
              <a:t>and then it can be </a:t>
            </a:r>
            <a:r>
              <a:rPr lang="en-US" i="1" dirty="0"/>
              <a:t>caught </a:t>
            </a:r>
            <a:r>
              <a:rPr lang="en-US" dirty="0"/>
              <a:t>by JavaScript functions, which then do </a:t>
            </a:r>
            <a:r>
              <a:rPr lang="en-US" dirty="0" smtClean="0"/>
              <a:t>something in </a:t>
            </a:r>
            <a:r>
              <a:rPr lang="en-US" dirty="0"/>
              <a:t>response</a:t>
            </a:r>
            <a:r>
              <a:rPr lang="en-US" dirty="0" smtClean="0"/>
              <a:t>.</a:t>
            </a:r>
          </a:p>
          <a:p>
            <a:endParaRPr lang="en-US" dirty="0"/>
          </a:p>
          <a:p>
            <a:r>
              <a:rPr lang="en-US" dirty="0"/>
              <a:t>In the original JavaScript world, events could be specified right in the HTML markup with </a:t>
            </a:r>
            <a:r>
              <a:rPr lang="en-US" i="1" dirty="0"/>
              <a:t>hooks </a:t>
            </a:r>
            <a:r>
              <a:rPr lang="en-US" dirty="0"/>
              <a:t>to the JavaScript code (and still can).</a:t>
            </a:r>
          </a:p>
          <a:p>
            <a:endParaRPr lang="en-US" dirty="0" smtClean="0"/>
          </a:p>
          <a:p>
            <a:r>
              <a:rPr lang="en-US" dirty="0" smtClean="0"/>
              <a:t>As </a:t>
            </a:r>
            <a:r>
              <a:rPr lang="en-US" dirty="0"/>
              <a:t>more powerful frameworks were developed, and website design and best practices were refined, this original mechanism was supplanted by the </a:t>
            </a:r>
            <a:r>
              <a:rPr lang="en-US" b="1" dirty="0"/>
              <a:t>listener </a:t>
            </a:r>
            <a:r>
              <a:rPr lang="en-US" dirty="0"/>
              <a:t>approach.</a:t>
            </a:r>
          </a:p>
          <a:p>
            <a:endParaRPr lang="en-US" dirty="0" smtClean="0"/>
          </a:p>
          <a:p>
            <a:endParaRPr lang="en-US" dirty="0"/>
          </a:p>
        </p:txBody>
      </p:sp>
    </p:spTree>
    <p:extLst>
      <p:ext uri="{BB962C8B-B14F-4D97-AF65-F5344CB8AC3E}">
        <p14:creationId xmlns:p14="http://schemas.microsoft.com/office/powerpoint/2010/main" val="1086184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Client-Side Scripting</a:t>
            </a:r>
            <a:endParaRPr lang="en-US" dirty="0"/>
          </a:p>
        </p:txBody>
      </p:sp>
      <p:sp>
        <p:nvSpPr>
          <p:cNvPr id="3" name="Content Placeholder 2"/>
          <p:cNvSpPr>
            <a:spLocks noGrp="1"/>
          </p:cNvSpPr>
          <p:nvPr>
            <p:ph idx="1"/>
          </p:nvPr>
        </p:nvSpPr>
        <p:spPr>
          <a:xfrm>
            <a:off x="310055" y="1592317"/>
            <a:ext cx="7013028" cy="4876800"/>
          </a:xfrm>
        </p:spPr>
        <p:txBody>
          <a:bodyPr>
            <a:normAutofit/>
          </a:bodyPr>
          <a:lstStyle/>
          <a:p>
            <a:r>
              <a:rPr lang="en-US" dirty="0"/>
              <a:t>There are many </a:t>
            </a:r>
            <a:r>
              <a:rPr lang="en-US" b="1" dirty="0"/>
              <a:t>advantages</a:t>
            </a:r>
            <a:r>
              <a:rPr lang="en-US" dirty="0"/>
              <a:t> of client-side scripting</a:t>
            </a:r>
            <a:r>
              <a:rPr lang="en-US" dirty="0" smtClean="0"/>
              <a:t>:</a:t>
            </a:r>
          </a:p>
          <a:p>
            <a:pPr marL="617220" lvl="1" indent="-342900">
              <a:buFont typeface="Arial"/>
              <a:buChar char="•"/>
            </a:pPr>
            <a:r>
              <a:rPr lang="en-US" dirty="0"/>
              <a:t>Processing can be offloaded from the </a:t>
            </a:r>
            <a:r>
              <a:rPr lang="en-US" dirty="0" smtClean="0"/>
              <a:t>server to the client.</a:t>
            </a:r>
          </a:p>
          <a:p>
            <a:pPr marL="617220" lvl="1" indent="-342900">
              <a:buFont typeface="Arial"/>
              <a:buChar char="•"/>
            </a:pPr>
            <a:r>
              <a:rPr lang="en-US" dirty="0" smtClean="0"/>
              <a:t>The </a:t>
            </a:r>
            <a:r>
              <a:rPr lang="en-US" dirty="0"/>
              <a:t>browser can </a:t>
            </a:r>
            <a:r>
              <a:rPr lang="en-US" i="1" dirty="0"/>
              <a:t>respond more rapidly </a:t>
            </a:r>
            <a:r>
              <a:rPr lang="en-US" dirty="0"/>
              <a:t>to user events than a request to </a:t>
            </a:r>
            <a:r>
              <a:rPr lang="en-US" dirty="0" smtClean="0"/>
              <a:t>a remote </a:t>
            </a:r>
            <a:r>
              <a:rPr lang="en-US" dirty="0"/>
              <a:t>server ever could, which improves the user experience</a:t>
            </a:r>
            <a:r>
              <a:rPr lang="en-US" dirty="0" smtClean="0"/>
              <a:t>.</a:t>
            </a:r>
          </a:p>
          <a:p>
            <a:pPr marL="342900" indent="-342900">
              <a:buFont typeface="Arial"/>
              <a:buChar char="•"/>
            </a:pPr>
            <a:endParaRPr lang="en-US" dirty="0" smtClean="0"/>
          </a:p>
          <a:p>
            <a:pPr marL="342900" indent="-342900">
              <a:buFont typeface="Arial"/>
              <a:buChar char="•"/>
            </a:pPr>
            <a:r>
              <a:rPr lang="en-US" dirty="0" smtClean="0"/>
              <a:t>There are </a:t>
            </a:r>
            <a:r>
              <a:rPr lang="en-US" b="1" dirty="0" smtClean="0"/>
              <a:t>disadvantages </a:t>
            </a:r>
            <a:r>
              <a:rPr lang="en-US" dirty="0" smtClean="0"/>
              <a:t>as well:</a:t>
            </a:r>
          </a:p>
          <a:p>
            <a:pPr marL="617220" lvl="1" indent="-342900">
              <a:buFont typeface="Arial"/>
              <a:buChar char="•"/>
            </a:pPr>
            <a:r>
              <a:rPr lang="en-US" dirty="0" smtClean="0"/>
              <a:t>JavaScript is a little messy and hard to debug. </a:t>
            </a:r>
          </a:p>
          <a:p>
            <a:pPr marL="617220" lvl="1" indent="-342900">
              <a:buFont typeface="Arial"/>
              <a:buChar char="•"/>
            </a:pPr>
            <a:r>
              <a:rPr lang="en-US" dirty="0" smtClean="0"/>
              <a:t>Unexpected behavior on different browsers.</a:t>
            </a:r>
            <a:endParaRPr lang="en-US" dirty="0"/>
          </a:p>
        </p:txBody>
      </p:sp>
      <p:pic>
        <p:nvPicPr>
          <p:cNvPr id="5" name="Content Placeholder 4" descr="4071506004.eps.pn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537" r="-5537"/>
          <a:stretch>
            <a:fillRect/>
          </a:stretch>
        </p:blipFill>
        <p:spPr>
          <a:xfrm>
            <a:off x="6923674" y="2743200"/>
            <a:ext cx="5501703" cy="3890218"/>
          </a:xfrm>
          <a:prstGeom prst="rect">
            <a:avLst/>
          </a:prstGeom>
        </p:spPr>
      </p:pic>
      <p:sp>
        <p:nvSpPr>
          <p:cNvPr id="6" name="TextBox 5"/>
          <p:cNvSpPr txBox="1"/>
          <p:nvPr/>
        </p:nvSpPr>
        <p:spPr>
          <a:xfrm>
            <a:off x="8529144" y="1868214"/>
            <a:ext cx="2273123" cy="369332"/>
          </a:xfrm>
          <a:prstGeom prst="rect">
            <a:avLst/>
          </a:prstGeom>
          <a:noFill/>
        </p:spPr>
        <p:txBody>
          <a:bodyPr wrap="none" rtlCol="0">
            <a:spAutoFit/>
          </a:bodyPr>
          <a:lstStyle/>
          <a:p>
            <a:r>
              <a:rPr lang="en-US" b="1" dirty="0" smtClean="0"/>
              <a:t>Without JavaScript</a:t>
            </a:r>
            <a:endParaRPr lang="en-US" b="1" dirty="0"/>
          </a:p>
        </p:txBody>
      </p:sp>
    </p:spTree>
    <p:extLst>
      <p:ext uri="{BB962C8B-B14F-4D97-AF65-F5344CB8AC3E}">
        <p14:creationId xmlns:p14="http://schemas.microsoft.com/office/powerpoint/2010/main" val="1465409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Listener Approach</a:t>
            </a:r>
            <a:endParaRPr lang="en-US" dirty="0"/>
          </a:p>
        </p:txBody>
      </p:sp>
      <p:sp>
        <p:nvSpPr>
          <p:cNvPr id="4" name="Content Placeholder 3"/>
          <p:cNvSpPr>
            <a:spLocks noGrp="1"/>
          </p:cNvSpPr>
          <p:nvPr>
            <p:ph idx="1"/>
          </p:nvPr>
        </p:nvSpPr>
        <p:spPr/>
        <p:txBody>
          <a:bodyPr>
            <a:normAutofit/>
          </a:bodyPr>
          <a:lstStyle/>
          <a:p>
            <a:r>
              <a:rPr lang="en-US" dirty="0" smtClean="0"/>
              <a:t>Two ways to set up listeners</a:t>
            </a:r>
            <a:endParaRPr lang="en-US" dirty="0"/>
          </a:p>
        </p:txBody>
      </p:sp>
      <p:pic>
        <p:nvPicPr>
          <p:cNvPr id="7" name="Picture 6" descr="Screen Shot 2014-02-05 at 10.00.2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1" y="3962400"/>
            <a:ext cx="8054053" cy="2362200"/>
          </a:xfrm>
          <a:prstGeom prst="rect">
            <a:avLst/>
          </a:prstGeom>
        </p:spPr>
      </p:pic>
      <p:pic>
        <p:nvPicPr>
          <p:cNvPr id="9" name="Picture 8" descr="Screen Shot 2014-02-05 at 10.00.04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0" y="2133600"/>
            <a:ext cx="7956469" cy="1219200"/>
          </a:xfrm>
          <a:prstGeom prst="rect">
            <a:avLst/>
          </a:prstGeom>
        </p:spPr>
      </p:pic>
    </p:spTree>
    <p:extLst>
      <p:ext uri="{BB962C8B-B14F-4D97-AF65-F5344CB8AC3E}">
        <p14:creationId xmlns:p14="http://schemas.microsoft.com/office/powerpoint/2010/main" val="1844397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Validating Forms</a:t>
            </a:r>
            <a:endParaRPr lang="en-US" dirty="0"/>
          </a:p>
        </p:txBody>
      </p:sp>
      <p:sp>
        <p:nvSpPr>
          <p:cNvPr id="3" name="Content Placeholder 2"/>
          <p:cNvSpPr>
            <a:spLocks noGrp="1"/>
          </p:cNvSpPr>
          <p:nvPr>
            <p:ph idx="1"/>
          </p:nvPr>
        </p:nvSpPr>
        <p:spPr/>
        <p:txBody>
          <a:bodyPr/>
          <a:lstStyle/>
          <a:p>
            <a:r>
              <a:rPr lang="en-US" dirty="0"/>
              <a:t>Writing </a:t>
            </a:r>
            <a:r>
              <a:rPr lang="en-US" dirty="0" smtClean="0"/>
              <a:t>code to pre-validate </a:t>
            </a:r>
            <a:r>
              <a:rPr lang="en-US" dirty="0"/>
              <a:t>forms on the client side will reduce the number of incorrect submissions</a:t>
            </a:r>
            <a:r>
              <a:rPr lang="en-US" dirty="0" smtClean="0"/>
              <a:t>, thereby </a:t>
            </a:r>
            <a:r>
              <a:rPr lang="en-US" dirty="0"/>
              <a:t>reducing server load</a:t>
            </a:r>
            <a:r>
              <a:rPr lang="en-US" dirty="0" smtClean="0"/>
              <a:t>.</a:t>
            </a:r>
          </a:p>
          <a:p>
            <a:r>
              <a:rPr lang="en-US" dirty="0"/>
              <a:t>There are a number of common validation activities including email validation</a:t>
            </a:r>
            <a:r>
              <a:rPr lang="en-US" dirty="0" smtClean="0"/>
              <a:t>, number </a:t>
            </a:r>
            <a:r>
              <a:rPr lang="en-US" dirty="0"/>
              <a:t>validation, and data validation.</a:t>
            </a:r>
          </a:p>
        </p:txBody>
      </p:sp>
      <p:pic>
        <p:nvPicPr>
          <p:cNvPr id="5" name="Content Placeholder 5" descr="Screen Shot 2014-02-05 at 10.13.23 PM.png"/>
          <p:cNvPicPr>
            <a:picLocks noChangeAspect="1"/>
          </p:cNvPicPr>
          <p:nvPr/>
        </p:nvPicPr>
        <p:blipFill rotWithShape="1">
          <a:blip r:embed="rId2" cstate="print">
            <a:extLst>
              <a:ext uri="{28A0092B-C50C-407E-A947-70E740481C1C}">
                <a14:useLocalDpi xmlns:a14="http://schemas.microsoft.com/office/drawing/2010/main" val="0"/>
              </a:ext>
            </a:extLst>
          </a:blip>
          <a:srcRect t="-45383" b="12049"/>
          <a:stretch/>
        </p:blipFill>
        <p:spPr>
          <a:xfrm>
            <a:off x="609599" y="2327130"/>
            <a:ext cx="7150659" cy="3534024"/>
          </a:xfrm>
          <a:prstGeom prst="rect">
            <a:avLst/>
          </a:prstGeom>
        </p:spPr>
      </p:pic>
    </p:spTree>
    <p:extLst>
      <p:ext uri="{BB962C8B-B14F-4D97-AF65-F5344CB8AC3E}">
        <p14:creationId xmlns:p14="http://schemas.microsoft.com/office/powerpoint/2010/main" val="3090853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But what is HTML Forms ?</a:t>
            </a:r>
            <a:endParaRPr lang="en-CA" dirty="0"/>
          </a:p>
        </p:txBody>
      </p:sp>
      <p:sp>
        <p:nvSpPr>
          <p:cNvPr id="3" name="Content Placeholder 2"/>
          <p:cNvSpPr>
            <a:spLocks noGrp="1"/>
          </p:cNvSpPr>
          <p:nvPr>
            <p:ph idx="1"/>
          </p:nvPr>
        </p:nvSpPr>
        <p:spPr>
          <a:xfrm>
            <a:off x="112298" y="1600200"/>
            <a:ext cx="10972800" cy="4876800"/>
          </a:xfrm>
        </p:spPr>
        <p:txBody>
          <a:bodyPr/>
          <a:lstStyle/>
          <a:p>
            <a:r>
              <a:rPr lang="en-CA" b="1" dirty="0" smtClean="0">
                <a:solidFill>
                  <a:srgbClr val="00B0F0"/>
                </a:solidFill>
              </a:rPr>
              <a:t>Forms</a:t>
            </a:r>
            <a:r>
              <a:rPr lang="en-CA" dirty="0" smtClean="0"/>
              <a:t> provide the user with an alternative way to interact with a web server.</a:t>
            </a:r>
          </a:p>
          <a:p>
            <a:pPr indent="457200">
              <a:buFont typeface="Arial" pitchFamily="34" charset="0"/>
              <a:buChar char="•"/>
            </a:pPr>
            <a:r>
              <a:rPr lang="en-CA" dirty="0" smtClean="0"/>
              <a:t>Forms provide rich mechanisms like:</a:t>
            </a:r>
          </a:p>
          <a:p>
            <a:pPr lvl="1" indent="457200">
              <a:buFont typeface="Arial" pitchFamily="34" charset="0"/>
              <a:buChar char="•"/>
            </a:pPr>
            <a:r>
              <a:rPr lang="en-CA" dirty="0" smtClean="0"/>
              <a:t>Text input</a:t>
            </a:r>
          </a:p>
          <a:p>
            <a:pPr lvl="1" indent="457200">
              <a:buFont typeface="Arial" pitchFamily="34" charset="0"/>
              <a:buChar char="•"/>
            </a:pPr>
            <a:r>
              <a:rPr lang="en-CA" dirty="0" smtClean="0"/>
              <a:t>Password input</a:t>
            </a:r>
          </a:p>
          <a:p>
            <a:pPr lvl="1" indent="457200">
              <a:buFont typeface="Arial" pitchFamily="34" charset="0"/>
              <a:buChar char="•"/>
            </a:pPr>
            <a:r>
              <a:rPr lang="en-CA" dirty="0" smtClean="0"/>
              <a:t>Options Lists</a:t>
            </a:r>
          </a:p>
          <a:p>
            <a:pPr lvl="1" indent="457200">
              <a:buFont typeface="Arial" pitchFamily="34" charset="0"/>
              <a:buChar char="•"/>
            </a:pPr>
            <a:r>
              <a:rPr lang="en-CA" dirty="0" smtClean="0"/>
              <a:t>Radio and check boxes</a:t>
            </a:r>
            <a:endParaRPr lang="en-CA" dirty="0"/>
          </a:p>
        </p:txBody>
      </p:sp>
      <p:pic>
        <p:nvPicPr>
          <p:cNvPr id="5" name="Picture 17" descr="T:\CompSci\Research\web development textbook\manuscript\19.FinalART\9780133407150_FinalArt\CH04\4071504011.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0526" y="2590800"/>
            <a:ext cx="7789126"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4044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13070"/>
            <a:ext cx="10972800" cy="990600"/>
          </a:xfrm>
        </p:spPr>
        <p:txBody>
          <a:bodyPr>
            <a:normAutofit/>
          </a:bodyPr>
          <a:lstStyle/>
          <a:p>
            <a:r>
              <a:rPr lang="en-CA" dirty="0" smtClean="0"/>
              <a:t>How forms interact with servers</a:t>
            </a:r>
            <a:endParaRPr lang="en-CA" dirty="0"/>
          </a:p>
        </p:txBody>
      </p:sp>
      <p:sp>
        <p:nvSpPr>
          <p:cNvPr id="4" name="Content Placeholder 3"/>
          <p:cNvSpPr>
            <a:spLocks noGrp="1"/>
          </p:cNvSpPr>
          <p:nvPr>
            <p:ph idx="1"/>
          </p:nvPr>
        </p:nvSpPr>
        <p:spPr/>
        <p:txBody>
          <a:bodyPr/>
          <a:lstStyle/>
          <a:p>
            <a:endParaRPr lang="en-US"/>
          </a:p>
        </p:txBody>
      </p:sp>
      <p:pic>
        <p:nvPicPr>
          <p:cNvPr id="139268" name="Picture 4" descr="T:\CompSci\Research\web development textbook\manuscript\19.FinalART\9780133407150_FinalArt\CH04\4071504012.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3084" y="1303670"/>
            <a:ext cx="7162800" cy="5336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8442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&lt;form&gt; element</a:t>
            </a:r>
            <a:endParaRPr lang="en-CA" dirty="0"/>
          </a:p>
        </p:txBody>
      </p:sp>
      <p:sp>
        <p:nvSpPr>
          <p:cNvPr id="3" name="Content Placeholder 2"/>
          <p:cNvSpPr>
            <a:spLocks noGrp="1"/>
          </p:cNvSpPr>
          <p:nvPr>
            <p:ph idx="1"/>
          </p:nvPr>
        </p:nvSpPr>
        <p:spPr/>
        <p:txBody>
          <a:bodyPr/>
          <a:lstStyle/>
          <a:p>
            <a:r>
              <a:rPr lang="en-CA" dirty="0" smtClean="0"/>
              <a:t>Two essential features of any form, namely the action and the method attributes.</a:t>
            </a:r>
          </a:p>
          <a:p>
            <a:pPr lvl="1"/>
            <a:r>
              <a:rPr lang="en-CA" dirty="0" smtClean="0"/>
              <a:t>The action attribute specifies the URL of the server-side resource that will process the form data</a:t>
            </a:r>
          </a:p>
          <a:p>
            <a:pPr lvl="1"/>
            <a:r>
              <a:rPr lang="en-CA" dirty="0" smtClean="0"/>
              <a:t>The method attribute specifies how the query string data will be transmitted from the browser to the server.</a:t>
            </a:r>
          </a:p>
          <a:p>
            <a:pPr lvl="2"/>
            <a:r>
              <a:rPr lang="en-CA" dirty="0" smtClean="0"/>
              <a:t>GET</a:t>
            </a:r>
          </a:p>
          <a:p>
            <a:pPr lvl="2"/>
            <a:r>
              <a:rPr lang="en-CA" dirty="0" smtClean="0"/>
              <a:t>POST</a:t>
            </a:r>
          </a:p>
          <a:p>
            <a:endParaRPr lang="en-CA" dirty="0"/>
          </a:p>
        </p:txBody>
      </p:sp>
    </p:spTree>
    <p:extLst>
      <p:ext uri="{BB962C8B-B14F-4D97-AF65-F5344CB8AC3E}">
        <p14:creationId xmlns:p14="http://schemas.microsoft.com/office/powerpoint/2010/main" val="19621650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GET vs POST</a:t>
            </a:r>
            <a:endParaRPr lang="en-CA" dirty="0"/>
          </a:p>
        </p:txBody>
      </p:sp>
      <p:sp>
        <p:nvSpPr>
          <p:cNvPr id="4" name="Content Placeholder 3"/>
          <p:cNvSpPr>
            <a:spLocks noGrp="1"/>
          </p:cNvSpPr>
          <p:nvPr>
            <p:ph idx="1"/>
          </p:nvPr>
        </p:nvSpPr>
        <p:spPr>
          <a:xfrm>
            <a:off x="209719" y="1664369"/>
            <a:ext cx="4522702" cy="4876800"/>
          </a:xfrm>
        </p:spPr>
        <p:txBody>
          <a:bodyPr>
            <a:normAutofit lnSpcReduction="10000"/>
          </a:bodyPr>
          <a:lstStyle/>
          <a:p>
            <a:r>
              <a:rPr lang="en-CA" dirty="0" smtClean="0"/>
              <a:t>Advantages and Disadvantages</a:t>
            </a:r>
          </a:p>
          <a:p>
            <a:pPr lvl="1"/>
            <a:r>
              <a:rPr lang="en-CA" dirty="0" smtClean="0"/>
              <a:t>Data can be clearly seen in the address bar.</a:t>
            </a:r>
          </a:p>
          <a:p>
            <a:pPr lvl="1"/>
            <a:r>
              <a:rPr lang="en-CA" dirty="0" smtClean="0"/>
              <a:t>Data remains in browser history and cache.</a:t>
            </a:r>
          </a:p>
          <a:p>
            <a:pPr lvl="1"/>
            <a:r>
              <a:rPr lang="en-CA" dirty="0" smtClean="0"/>
              <a:t>Data can be bookmarked</a:t>
            </a:r>
          </a:p>
          <a:p>
            <a:pPr lvl="1"/>
            <a:r>
              <a:rPr lang="en-CA" dirty="0" smtClean="0"/>
              <a:t>Limit on the number of characters in the form data returned.</a:t>
            </a:r>
          </a:p>
          <a:p>
            <a:r>
              <a:rPr lang="en-CA" dirty="0" smtClean="0"/>
              <a:t>POST </a:t>
            </a:r>
          </a:p>
          <a:p>
            <a:pPr lvl="1"/>
            <a:r>
              <a:rPr lang="en-CA" dirty="0" smtClean="0"/>
              <a:t>Data can contain binary data.</a:t>
            </a:r>
          </a:p>
          <a:p>
            <a:pPr lvl="1"/>
            <a:r>
              <a:rPr lang="en-CA" dirty="0" smtClean="0"/>
              <a:t>Data is hidden from user.</a:t>
            </a:r>
          </a:p>
          <a:p>
            <a:pPr lvl="1"/>
            <a:r>
              <a:rPr lang="en-CA" dirty="0" smtClean="0"/>
              <a:t>Submitted data is not stored in cache, history, or bookmarks.</a:t>
            </a:r>
          </a:p>
          <a:p>
            <a:endParaRPr lang="en-CA" dirty="0"/>
          </a:p>
        </p:txBody>
      </p:sp>
      <p:pic>
        <p:nvPicPr>
          <p:cNvPr id="9" name="Picture 10" descr="T:\CompSci\Research\web development textbook\manuscript\19.FinalART\9780133407150_FinalArt\CH04\4071504015.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76919" y="533400"/>
            <a:ext cx="7715081"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7543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a:t>
            </a:r>
            <a:endParaRPr lang="en-US" dirty="0"/>
          </a:p>
        </p:txBody>
      </p:sp>
      <p:sp>
        <p:nvSpPr>
          <p:cNvPr id="3" name="Content Placeholder 2"/>
          <p:cNvSpPr>
            <a:spLocks noGrp="1"/>
          </p:cNvSpPr>
          <p:nvPr>
            <p:ph idx="1"/>
          </p:nvPr>
        </p:nvSpPr>
        <p:spPr/>
        <p:txBody>
          <a:bodyPr/>
          <a:lstStyle/>
          <a:p>
            <a:r>
              <a:rPr lang="en-US" dirty="0" smtClean="0"/>
              <a:t>Advanced JavaScript </a:t>
            </a:r>
          </a:p>
          <a:p>
            <a:endParaRPr lang="en-US" dirty="0"/>
          </a:p>
          <a:p>
            <a:r>
              <a:rPr lang="en-US" dirty="0" smtClean="0"/>
              <a:t>jQuery</a:t>
            </a:r>
          </a:p>
          <a:p>
            <a:endParaRPr lang="en-US"/>
          </a:p>
          <a:p>
            <a:endParaRPr lang="en-US" dirty="0"/>
          </a:p>
        </p:txBody>
      </p:sp>
    </p:spTree>
    <p:extLst>
      <p:ext uri="{BB962C8B-B14F-4D97-AF65-F5344CB8AC3E}">
        <p14:creationId xmlns:p14="http://schemas.microsoft.com/office/powerpoint/2010/main" val="2089911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 AJAX </a:t>
            </a:r>
            <a:endParaRPr lang="en-US" dirty="0"/>
          </a:p>
        </p:txBody>
      </p:sp>
      <p:sp>
        <p:nvSpPr>
          <p:cNvPr id="3" name="Content Placeholder 2"/>
          <p:cNvSpPr>
            <a:spLocks noGrp="1"/>
          </p:cNvSpPr>
          <p:nvPr>
            <p:ph idx="1"/>
          </p:nvPr>
        </p:nvSpPr>
        <p:spPr>
          <a:xfrm>
            <a:off x="609600" y="1600200"/>
            <a:ext cx="5113283" cy="4876800"/>
          </a:xfrm>
        </p:spPr>
        <p:txBody>
          <a:bodyPr/>
          <a:lstStyle/>
          <a:p>
            <a:r>
              <a:rPr lang="en-US" dirty="0"/>
              <a:t>JavaScript became a much more important part of web development in the mid 2000s with </a:t>
            </a:r>
            <a:r>
              <a:rPr lang="en-US" b="1" dirty="0" smtClean="0"/>
              <a:t>AJAX</a:t>
            </a:r>
            <a:r>
              <a:rPr lang="en-US" dirty="0" smtClean="0"/>
              <a:t>.</a:t>
            </a:r>
          </a:p>
          <a:p>
            <a:endParaRPr lang="en-US" sz="2400" b="1" dirty="0" smtClean="0"/>
          </a:p>
          <a:p>
            <a:r>
              <a:rPr lang="en-US" sz="2400" b="1" dirty="0" smtClean="0"/>
              <a:t>AJAX </a:t>
            </a:r>
            <a:r>
              <a:rPr lang="en-US" sz="2400" dirty="0"/>
              <a:t>is both an acronym as well as a general term. </a:t>
            </a:r>
          </a:p>
          <a:p>
            <a:pPr marL="617220" lvl="1" indent="-342900">
              <a:buFont typeface="Arial"/>
              <a:buChar char="•"/>
            </a:pPr>
            <a:r>
              <a:rPr lang="en-US" sz="1600" dirty="0"/>
              <a:t>As an acronym it means </a:t>
            </a:r>
            <a:r>
              <a:rPr lang="en-US" sz="1600" b="1" dirty="0">
                <a:solidFill>
                  <a:srgbClr val="FF6600"/>
                </a:solidFill>
              </a:rPr>
              <a:t>A</a:t>
            </a:r>
            <a:r>
              <a:rPr lang="en-US" sz="1600" dirty="0"/>
              <a:t>synchronous </a:t>
            </a:r>
            <a:r>
              <a:rPr lang="en-US" sz="1600" b="1" dirty="0">
                <a:solidFill>
                  <a:srgbClr val="FF6600"/>
                </a:solidFill>
              </a:rPr>
              <a:t>J</a:t>
            </a:r>
            <a:r>
              <a:rPr lang="en-US" sz="1600" dirty="0"/>
              <a:t>avaScript </a:t>
            </a:r>
            <a:r>
              <a:rPr lang="en-US" sz="1600" b="1" dirty="0">
                <a:solidFill>
                  <a:srgbClr val="FF6600"/>
                </a:solidFill>
              </a:rPr>
              <a:t>A</a:t>
            </a:r>
            <a:r>
              <a:rPr lang="en-US" sz="1600" dirty="0"/>
              <a:t>nd </a:t>
            </a:r>
            <a:r>
              <a:rPr lang="en-US" sz="1600" b="1" dirty="0">
                <a:solidFill>
                  <a:srgbClr val="FF6600"/>
                </a:solidFill>
              </a:rPr>
              <a:t>X</a:t>
            </a:r>
            <a:r>
              <a:rPr lang="en-US" sz="1600" dirty="0"/>
              <a:t>ML.</a:t>
            </a:r>
          </a:p>
          <a:p>
            <a:pPr marL="617220" lvl="2" indent="-342900">
              <a:buClr>
                <a:schemeClr val="accent3">
                  <a:lumMod val="75000"/>
                </a:schemeClr>
              </a:buClr>
              <a:buFont typeface="Arial"/>
              <a:buChar char="•"/>
            </a:pPr>
            <a:r>
              <a:rPr lang="en-US" dirty="0"/>
              <a:t>The most important feature of AJAX sites is the asynchronous data requests.</a:t>
            </a:r>
          </a:p>
          <a:p>
            <a:pPr marL="342900" indent="-342900">
              <a:buFont typeface="Arial"/>
              <a:buChar char="•"/>
            </a:pPr>
            <a:endParaRPr lang="en-US" sz="2400" dirty="0"/>
          </a:p>
          <a:p>
            <a:pPr marL="342900" indent="-342900">
              <a:buFont typeface="Arial"/>
              <a:buChar char="•"/>
            </a:pPr>
            <a:endParaRPr lang="en-US" dirty="0" smtClean="0"/>
          </a:p>
        </p:txBody>
      </p:sp>
      <p:pic>
        <p:nvPicPr>
          <p:cNvPr id="5" name="Content Placeholder 4" descr="4071506006.eps.png"/>
          <p:cNvPicPr>
            <a:picLocks noChangeAspect="1"/>
          </p:cNvPicPr>
          <p:nvPr/>
        </p:nvPicPr>
        <p:blipFill>
          <a:blip r:embed="rId2" cstate="print">
            <a:extLst>
              <a:ext uri="{28A0092B-C50C-407E-A947-70E740481C1C}">
                <a14:useLocalDpi xmlns:a14="http://schemas.microsoft.com/office/drawing/2010/main" val="0"/>
              </a:ext>
            </a:extLst>
          </a:blip>
          <a:srcRect l="-27618" r="-27618"/>
          <a:stretch>
            <a:fillRect/>
          </a:stretch>
        </p:blipFill>
        <p:spPr>
          <a:xfrm>
            <a:off x="4834758" y="1358351"/>
            <a:ext cx="7239000" cy="5118649"/>
          </a:xfrm>
          <a:prstGeom prst="rect">
            <a:avLst/>
          </a:prstGeom>
        </p:spPr>
      </p:pic>
    </p:spTree>
    <p:extLst>
      <p:ext uri="{BB962C8B-B14F-4D97-AF65-F5344CB8AC3E}">
        <p14:creationId xmlns:p14="http://schemas.microsoft.com/office/powerpoint/2010/main" val="1268952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1358"/>
            <a:ext cx="10972800" cy="990600"/>
          </a:xfrm>
        </p:spPr>
        <p:txBody>
          <a:bodyPr/>
          <a:lstStyle/>
          <a:p>
            <a:r>
              <a:rPr lang="en-US" dirty="0" smtClean="0"/>
              <a:t>How is JavaScript included?</a:t>
            </a:r>
            <a:endParaRPr lang="en-US" dirty="0"/>
          </a:p>
        </p:txBody>
      </p:sp>
      <p:sp>
        <p:nvSpPr>
          <p:cNvPr id="6" name="Content Placeholder 2"/>
          <p:cNvSpPr txBox="1">
            <a:spLocks/>
          </p:cNvSpPr>
          <p:nvPr/>
        </p:nvSpPr>
        <p:spPr>
          <a:xfrm>
            <a:off x="609600" y="1524000"/>
            <a:ext cx="8951650" cy="4525963"/>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solidFill>
                  <a:schemeClr val="accent2"/>
                </a:solidFill>
              </a:rPr>
              <a:t>Embedded JavaScript </a:t>
            </a:r>
            <a:r>
              <a:rPr lang="en-US" dirty="0" smtClean="0"/>
              <a:t>refers to the practice of placing JavaScript code within a &lt;script&gt; element</a:t>
            </a:r>
          </a:p>
          <a:p>
            <a:pPr lvl="1"/>
            <a:r>
              <a:rPr lang="en-US" sz="1800" b="1" dirty="0" smtClean="0">
                <a:solidFill>
                  <a:schemeClr val="tx2"/>
                </a:solidFill>
              </a:rPr>
              <a:t>In the &lt;head&gt; of a page: </a:t>
            </a:r>
            <a:r>
              <a:rPr lang="en-US" sz="1800" dirty="0" smtClean="0"/>
              <a:t>scripts are called when an event is triggered</a:t>
            </a:r>
          </a:p>
          <a:p>
            <a:pPr lvl="1"/>
            <a:r>
              <a:rPr lang="en-US" sz="1800" b="1" dirty="0" smtClean="0">
                <a:solidFill>
                  <a:schemeClr val="tx2"/>
                </a:solidFill>
              </a:rPr>
              <a:t>In the &lt;body&gt; of a page: </a:t>
            </a:r>
            <a:r>
              <a:rPr lang="en-US" sz="1800" dirty="0" smtClean="0"/>
              <a:t>scripts will run as the page loads</a:t>
            </a:r>
          </a:p>
          <a:p>
            <a:pPr lvl="1"/>
            <a:endParaRPr lang="en-US" dirty="0" smtClean="0"/>
          </a:p>
          <a:p>
            <a:r>
              <a:rPr lang="en-US" dirty="0" smtClean="0">
                <a:solidFill>
                  <a:schemeClr val="accent2"/>
                </a:solidFill>
              </a:rPr>
              <a:t>External JavaScript </a:t>
            </a:r>
            <a:r>
              <a:rPr lang="en-US" dirty="0" smtClean="0"/>
              <a:t>refers to allowing </a:t>
            </a:r>
            <a:r>
              <a:rPr lang="en-US" dirty="0"/>
              <a:t>links to an external file that contains the JavaScript.</a:t>
            </a:r>
          </a:p>
          <a:p>
            <a:pPr lvl="1"/>
            <a:r>
              <a:rPr lang="en-US" sz="1800" dirty="0"/>
              <a:t>By convention, JavaScript external files have the extension </a:t>
            </a:r>
            <a:r>
              <a:rPr lang="en-US" sz="1800" b="1" dirty="0"/>
              <a:t>.</a:t>
            </a:r>
            <a:r>
              <a:rPr lang="en-US" sz="1800" b="1" dirty="0" err="1"/>
              <a:t>js</a:t>
            </a:r>
            <a:r>
              <a:rPr lang="en-US" sz="1800" dirty="0"/>
              <a:t>.</a:t>
            </a:r>
          </a:p>
          <a:p>
            <a:pPr lvl="1"/>
            <a:r>
              <a:rPr lang="en-US" sz="1800" dirty="0" smtClean="0"/>
              <a:t>The same rules apply in regards to how the script is called. If the link is placed in the &lt;head&gt; tag</a:t>
            </a:r>
            <a:r>
              <a:rPr lang="is-IS" sz="1800" dirty="0" smtClean="0"/>
              <a:t>…then its called when an event is triggered. If placed in the &lt;body&gt;, the script is called when the page loads. </a:t>
            </a:r>
            <a:endParaRPr lang="en-US" sz="1800" dirty="0"/>
          </a:p>
        </p:txBody>
      </p:sp>
      <p:pic>
        <p:nvPicPr>
          <p:cNvPr id="7" name="Picture 6" descr="Screen Shot 2014-02-05 at 4.54.16 PM.png"/>
          <p:cNvPicPr>
            <a:picLocks noChangeAspect="1"/>
          </p:cNvPicPr>
          <p:nvPr/>
        </p:nvPicPr>
        <p:blipFill rotWithShape="1">
          <a:blip r:embed="rId2" cstate="print">
            <a:extLst>
              <a:ext uri="{28A0092B-C50C-407E-A947-70E740481C1C}">
                <a14:useLocalDpi xmlns:a14="http://schemas.microsoft.com/office/drawing/2010/main" val="0"/>
              </a:ext>
            </a:extLst>
          </a:blip>
          <a:srcRect l="412" t="-23034" r="48165" b="23034"/>
          <a:stretch/>
        </p:blipFill>
        <p:spPr>
          <a:xfrm>
            <a:off x="8258895" y="730052"/>
            <a:ext cx="3840480" cy="1587895"/>
          </a:xfrm>
          <a:prstGeom prst="rect">
            <a:avLst/>
          </a:prstGeom>
        </p:spPr>
      </p:pic>
      <p:pic>
        <p:nvPicPr>
          <p:cNvPr id="9" name="Picture 8" descr="Screen Shot 2014-02-05 at 4.54.40 PM.png"/>
          <p:cNvPicPr>
            <a:picLocks noChangeAspect="1"/>
          </p:cNvPicPr>
          <p:nvPr/>
        </p:nvPicPr>
        <p:blipFill rotWithShape="1">
          <a:blip r:embed="rId3" cstate="print">
            <a:extLst>
              <a:ext uri="{28A0092B-C50C-407E-A947-70E740481C1C}">
                <a14:useLocalDpi xmlns:a14="http://schemas.microsoft.com/office/drawing/2010/main" val="0"/>
              </a:ext>
            </a:extLst>
          </a:blip>
          <a:srcRect l="-1" t="1905" r="24535" b="29674"/>
          <a:stretch/>
        </p:blipFill>
        <p:spPr>
          <a:xfrm>
            <a:off x="6246920" y="5233661"/>
            <a:ext cx="5577840" cy="1188720"/>
          </a:xfrm>
          <a:prstGeom prst="rect">
            <a:avLst/>
          </a:prstGeom>
        </p:spPr>
      </p:pic>
    </p:spTree>
    <p:extLst>
      <p:ext uri="{BB962C8B-B14F-4D97-AF65-F5344CB8AC3E}">
        <p14:creationId xmlns:p14="http://schemas.microsoft.com/office/powerpoint/2010/main" val="1770644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need </a:t>
            </a:r>
            <a:r>
              <a:rPr lang="is-IS" dirty="0" smtClean="0"/>
              <a:t>…	</a:t>
            </a:r>
            <a:endParaRPr lang="en-US" dirty="0"/>
          </a:p>
        </p:txBody>
      </p:sp>
      <p:sp>
        <p:nvSpPr>
          <p:cNvPr id="3" name="Content Placeholder 2"/>
          <p:cNvSpPr>
            <a:spLocks noGrp="1"/>
          </p:cNvSpPr>
          <p:nvPr>
            <p:ph idx="1"/>
          </p:nvPr>
        </p:nvSpPr>
        <p:spPr/>
        <p:txBody>
          <a:bodyPr/>
          <a:lstStyle/>
          <a:p>
            <a:r>
              <a:rPr lang="en-US" dirty="0" smtClean="0"/>
              <a:t>Your favorite editor (Sublime, </a:t>
            </a:r>
            <a:r>
              <a:rPr lang="en-US" dirty="0" err="1" smtClean="0"/>
              <a:t>emacs</a:t>
            </a:r>
            <a:r>
              <a:rPr lang="en-US" dirty="0" smtClean="0"/>
              <a:t>, </a:t>
            </a:r>
            <a:r>
              <a:rPr lang="en-US" dirty="0" err="1" smtClean="0"/>
              <a:t>textedit</a:t>
            </a:r>
            <a:r>
              <a:rPr lang="en-US" dirty="0" smtClean="0"/>
              <a:t>, etc.)</a:t>
            </a:r>
          </a:p>
          <a:p>
            <a:endParaRPr lang="en-US" dirty="0"/>
          </a:p>
          <a:p>
            <a:r>
              <a:rPr lang="en-US" dirty="0" smtClean="0"/>
              <a:t>A web browser, e.g. Chrome, Firefox</a:t>
            </a:r>
          </a:p>
          <a:p>
            <a:endParaRPr lang="en-US" dirty="0"/>
          </a:p>
          <a:p>
            <a:r>
              <a:rPr lang="en-US" dirty="0" smtClean="0"/>
              <a:t>Opening a JavaScript interpreter on Chrome</a:t>
            </a:r>
          </a:p>
          <a:p>
            <a:pPr lvl="1"/>
            <a:r>
              <a:rPr lang="en-US" dirty="0"/>
              <a:t>OSX: </a:t>
            </a:r>
            <a:r>
              <a:rPr lang="en-US" dirty="0" err="1" smtClean="0">
                <a:solidFill>
                  <a:schemeClr val="accent2"/>
                </a:solidFill>
              </a:rPr>
              <a:t>Command+Option+I</a:t>
            </a:r>
            <a:endParaRPr lang="en-US" dirty="0">
              <a:solidFill>
                <a:schemeClr val="accent2"/>
              </a:solidFill>
            </a:endParaRPr>
          </a:p>
          <a:p>
            <a:pPr lvl="1"/>
            <a:r>
              <a:rPr lang="en-US" dirty="0" smtClean="0"/>
              <a:t>Windows</a:t>
            </a:r>
            <a:r>
              <a:rPr lang="en-US" dirty="0"/>
              <a:t>: </a:t>
            </a:r>
            <a:r>
              <a:rPr lang="en-US" dirty="0">
                <a:solidFill>
                  <a:schemeClr val="accent2"/>
                </a:solidFill>
              </a:rPr>
              <a:t>F12 or </a:t>
            </a:r>
            <a:r>
              <a:rPr lang="en-US" dirty="0" err="1" smtClean="0">
                <a:solidFill>
                  <a:schemeClr val="accent2"/>
                </a:solidFill>
              </a:rPr>
              <a:t>Ctrl+Shift+I</a:t>
            </a:r>
            <a:endParaRPr lang="en-US" dirty="0">
              <a:solidFill>
                <a:schemeClr val="accent2"/>
              </a:solidFill>
            </a:endParaRPr>
          </a:p>
          <a:p>
            <a:pPr lvl="1"/>
            <a:r>
              <a:rPr lang="en-US" dirty="0" smtClean="0"/>
              <a:t>Alternatively</a:t>
            </a:r>
            <a:r>
              <a:rPr lang="en-US" dirty="0"/>
              <a:t>, you can right click anywhere on any web page </a:t>
            </a:r>
            <a:r>
              <a:rPr lang="en-US" dirty="0" smtClean="0"/>
              <a:t>and choose </a:t>
            </a:r>
            <a:r>
              <a:rPr lang="en-US" dirty="0">
                <a:solidFill>
                  <a:schemeClr val="accent2"/>
                </a:solidFill>
              </a:rPr>
              <a:t>“Inspect </a:t>
            </a:r>
            <a:r>
              <a:rPr lang="en-US" dirty="0" smtClean="0">
                <a:solidFill>
                  <a:schemeClr val="accent2"/>
                </a:solidFill>
              </a:rPr>
              <a:t>Element”</a:t>
            </a:r>
          </a:p>
          <a:p>
            <a:pPr lvl="1"/>
            <a:r>
              <a:rPr lang="en-US" dirty="0" smtClean="0"/>
              <a:t>To </a:t>
            </a:r>
            <a:r>
              <a:rPr lang="en-US" dirty="0"/>
              <a:t>type commands that span multiple lines, use </a:t>
            </a:r>
            <a:r>
              <a:rPr lang="en-US" dirty="0" err="1">
                <a:solidFill>
                  <a:schemeClr val="accent2"/>
                </a:solidFill>
              </a:rPr>
              <a:t>Shift+Enter</a:t>
            </a:r>
            <a:endParaRPr lang="en-US" dirty="0">
              <a:solidFill>
                <a:schemeClr val="accent2"/>
              </a:solidFill>
            </a:endParaRPr>
          </a:p>
        </p:txBody>
      </p:sp>
    </p:spTree>
    <p:extLst>
      <p:ext uri="{BB962C8B-B14F-4D97-AF65-F5344CB8AC3E}">
        <p14:creationId xmlns:p14="http://schemas.microsoft.com/office/powerpoint/2010/main" val="1286153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Syntax</a:t>
            </a:r>
            <a:endParaRPr lang="en-US" dirty="0"/>
          </a:p>
        </p:txBody>
      </p:sp>
      <p:sp>
        <p:nvSpPr>
          <p:cNvPr id="3" name="Content Placeholder 2"/>
          <p:cNvSpPr>
            <a:spLocks noGrp="1"/>
          </p:cNvSpPr>
          <p:nvPr>
            <p:ph idx="1"/>
          </p:nvPr>
        </p:nvSpPr>
        <p:spPr/>
        <p:txBody>
          <a:bodyPr/>
          <a:lstStyle/>
          <a:p>
            <a:r>
              <a:rPr lang="en-US" dirty="0"/>
              <a:t>We will briefly cover the fundamental syntax for the most common </a:t>
            </a:r>
            <a:r>
              <a:rPr lang="en-US" dirty="0" smtClean="0"/>
              <a:t>programming constructs </a:t>
            </a:r>
            <a:r>
              <a:rPr lang="en-US" dirty="0"/>
              <a:t>including </a:t>
            </a:r>
            <a:endParaRPr lang="en-US" dirty="0" smtClean="0"/>
          </a:p>
          <a:p>
            <a:pPr marL="617220" lvl="1" indent="-342900">
              <a:buFont typeface="Arial"/>
              <a:buChar char="•"/>
            </a:pPr>
            <a:r>
              <a:rPr lang="en-US" b="1" dirty="0" smtClean="0"/>
              <a:t>variables</a:t>
            </a:r>
            <a:r>
              <a:rPr lang="en-US" dirty="0"/>
              <a:t>, </a:t>
            </a:r>
            <a:endParaRPr lang="en-US" dirty="0" smtClean="0"/>
          </a:p>
          <a:p>
            <a:pPr marL="617220" lvl="1" indent="-342900">
              <a:buFont typeface="Arial"/>
              <a:buChar char="•"/>
            </a:pPr>
            <a:r>
              <a:rPr lang="en-US" b="1" dirty="0" smtClean="0"/>
              <a:t>assignment</a:t>
            </a:r>
            <a:r>
              <a:rPr lang="en-US" dirty="0"/>
              <a:t>, </a:t>
            </a:r>
            <a:endParaRPr lang="en-US" dirty="0" smtClean="0"/>
          </a:p>
          <a:p>
            <a:pPr marL="617220" lvl="1" indent="-342900">
              <a:buFont typeface="Arial"/>
              <a:buChar char="•"/>
            </a:pPr>
            <a:r>
              <a:rPr lang="en-US" b="1" dirty="0" smtClean="0"/>
              <a:t>conditionals</a:t>
            </a:r>
            <a:r>
              <a:rPr lang="en-US" dirty="0"/>
              <a:t>, </a:t>
            </a:r>
            <a:endParaRPr lang="en-US" dirty="0" smtClean="0"/>
          </a:p>
          <a:p>
            <a:pPr marL="617220" lvl="1" indent="-342900">
              <a:buFont typeface="Arial"/>
              <a:buChar char="•"/>
            </a:pPr>
            <a:r>
              <a:rPr lang="en-US" b="1" dirty="0" smtClean="0"/>
              <a:t>loops</a:t>
            </a:r>
            <a:r>
              <a:rPr lang="en-US" dirty="0"/>
              <a:t>, and </a:t>
            </a:r>
            <a:endParaRPr lang="en-US" dirty="0" smtClean="0"/>
          </a:p>
          <a:p>
            <a:pPr marL="617220" lvl="1" indent="-342900">
              <a:buFont typeface="Arial"/>
              <a:buChar char="•"/>
            </a:pPr>
            <a:r>
              <a:rPr lang="en-US" b="1" dirty="0" smtClean="0"/>
              <a:t>arrays </a:t>
            </a:r>
          </a:p>
          <a:p>
            <a:pPr lvl="1"/>
            <a:r>
              <a:rPr lang="en-US" dirty="0" smtClean="0"/>
              <a:t>before </a:t>
            </a:r>
            <a:r>
              <a:rPr lang="en-US" dirty="0"/>
              <a:t>moving on to advanced topics such as </a:t>
            </a:r>
            <a:r>
              <a:rPr lang="en-US" b="1" dirty="0"/>
              <a:t>events</a:t>
            </a:r>
            <a:r>
              <a:rPr lang="en-US" dirty="0"/>
              <a:t> and </a:t>
            </a:r>
            <a:r>
              <a:rPr lang="en-US" b="1" dirty="0"/>
              <a:t>classes</a:t>
            </a:r>
            <a:r>
              <a:rPr lang="en-US" dirty="0"/>
              <a:t>.</a:t>
            </a:r>
          </a:p>
        </p:txBody>
      </p:sp>
    </p:spTree>
    <p:extLst>
      <p:ext uri="{BB962C8B-B14F-4D97-AF65-F5344CB8AC3E}">
        <p14:creationId xmlns:p14="http://schemas.microsoft.com/office/powerpoint/2010/main" val="1948038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09113"/>
            <a:ext cx="10972800" cy="990600"/>
          </a:xfrm>
        </p:spPr>
        <p:txBody>
          <a:bodyPr>
            <a:normAutofit/>
          </a:bodyPr>
          <a:lstStyle/>
          <a:p>
            <a:r>
              <a:rPr lang="en-US" dirty="0" smtClean="0"/>
              <a:t>JavaScript’s Reputation</a:t>
            </a:r>
            <a:endParaRPr lang="en-US" dirty="0"/>
          </a:p>
        </p:txBody>
      </p:sp>
      <p:sp>
        <p:nvSpPr>
          <p:cNvPr id="3" name="Content Placeholder 2"/>
          <p:cNvSpPr>
            <a:spLocks noGrp="1"/>
          </p:cNvSpPr>
          <p:nvPr>
            <p:ph idx="1"/>
          </p:nvPr>
        </p:nvSpPr>
        <p:spPr/>
        <p:txBody>
          <a:bodyPr>
            <a:normAutofit/>
          </a:bodyPr>
          <a:lstStyle/>
          <a:p>
            <a:r>
              <a:rPr lang="en-US" dirty="0"/>
              <a:t>JavaScript’s reputation for being quirky not only stems from its strange way </a:t>
            </a:r>
            <a:r>
              <a:rPr lang="en-US" dirty="0" smtClean="0"/>
              <a:t>of implementing </a:t>
            </a:r>
            <a:r>
              <a:rPr lang="en-US" dirty="0"/>
              <a:t>object-oriented </a:t>
            </a:r>
            <a:r>
              <a:rPr lang="en-US" dirty="0" smtClean="0"/>
              <a:t>principles </a:t>
            </a:r>
            <a:r>
              <a:rPr lang="en-US" dirty="0"/>
              <a:t>but also from some odd syntactic </a:t>
            </a:r>
            <a:r>
              <a:rPr lang="en-US" i="1" dirty="0" smtClean="0"/>
              <a:t>gotchas:</a:t>
            </a:r>
          </a:p>
          <a:p>
            <a:pPr marL="617220" lvl="1" indent="-342900">
              <a:buFont typeface="Arial"/>
              <a:buChar char="•"/>
            </a:pPr>
            <a:r>
              <a:rPr lang="en-US" dirty="0" smtClean="0"/>
              <a:t>The </a:t>
            </a:r>
            <a:r>
              <a:rPr lang="en-US" dirty="0"/>
              <a:t>scope of variables in blocks is not supported. This means </a:t>
            </a:r>
            <a:r>
              <a:rPr lang="en-US" dirty="0" smtClean="0"/>
              <a:t>variables declared </a:t>
            </a:r>
            <a:r>
              <a:rPr lang="en-US" dirty="0"/>
              <a:t>inside a loop may be accessible outside of the loop, counter to </a:t>
            </a:r>
            <a:r>
              <a:rPr lang="en-US" dirty="0" smtClean="0"/>
              <a:t>what one </a:t>
            </a:r>
            <a:r>
              <a:rPr lang="en-US" dirty="0"/>
              <a:t>would expect</a:t>
            </a:r>
            <a:r>
              <a:rPr lang="en-US" dirty="0" smtClean="0"/>
              <a:t>.</a:t>
            </a:r>
          </a:p>
          <a:p>
            <a:pPr marL="617220" lvl="1" indent="-342900">
              <a:buFont typeface="Arial"/>
              <a:buChar char="•"/>
            </a:pPr>
            <a:r>
              <a:rPr lang="en-US" dirty="0" smtClean="0"/>
              <a:t>There </a:t>
            </a:r>
            <a:r>
              <a:rPr lang="en-US" dirty="0"/>
              <a:t>is a === operator, which tests not only for equality but </a:t>
            </a:r>
            <a:r>
              <a:rPr lang="en-US" dirty="0" smtClean="0"/>
              <a:t>type equivalence.</a:t>
            </a:r>
          </a:p>
          <a:p>
            <a:pPr marL="617220" lvl="1" indent="-342900">
              <a:buFont typeface="Arial"/>
              <a:buChar char="•"/>
            </a:pPr>
            <a:r>
              <a:rPr lang="en-US" b="1" dirty="0" smtClean="0"/>
              <a:t>Null</a:t>
            </a:r>
            <a:r>
              <a:rPr lang="en-US" dirty="0" smtClean="0"/>
              <a:t> </a:t>
            </a:r>
            <a:r>
              <a:rPr lang="en-US" dirty="0"/>
              <a:t>and </a:t>
            </a:r>
            <a:r>
              <a:rPr lang="en-US" b="1" dirty="0"/>
              <a:t>undefined</a:t>
            </a:r>
            <a:r>
              <a:rPr lang="en-US" dirty="0"/>
              <a:t> are two distinctly different states for a </a:t>
            </a:r>
            <a:r>
              <a:rPr lang="en-US" dirty="0" smtClean="0"/>
              <a:t>variable.</a:t>
            </a:r>
          </a:p>
          <a:p>
            <a:pPr marL="617220" lvl="1" indent="-342900">
              <a:buFont typeface="Arial"/>
              <a:buChar char="•"/>
            </a:pPr>
            <a:r>
              <a:rPr lang="en-US" dirty="0" smtClean="0"/>
              <a:t>Semicolons </a:t>
            </a:r>
            <a:r>
              <a:rPr lang="en-US" dirty="0"/>
              <a:t>are not required, but are permitted (and encouraged)</a:t>
            </a:r>
            <a:r>
              <a:rPr lang="en-US" dirty="0" smtClean="0"/>
              <a:t>.</a:t>
            </a:r>
          </a:p>
          <a:p>
            <a:pPr marL="617220" lvl="1" indent="-342900">
              <a:buFont typeface="Arial"/>
              <a:buChar char="•"/>
            </a:pPr>
            <a:r>
              <a:rPr lang="en-US" dirty="0" smtClean="0"/>
              <a:t>There </a:t>
            </a:r>
            <a:r>
              <a:rPr lang="en-US" dirty="0"/>
              <a:t>is no integer type, only number, which means floating-point </a:t>
            </a:r>
            <a:r>
              <a:rPr lang="en-US" dirty="0" smtClean="0"/>
              <a:t>rounding errors </a:t>
            </a:r>
            <a:r>
              <a:rPr lang="en-US" dirty="0"/>
              <a:t>are prevalent even with values intended to be integers.</a:t>
            </a:r>
          </a:p>
        </p:txBody>
      </p:sp>
    </p:spTree>
    <p:extLst>
      <p:ext uri="{BB962C8B-B14F-4D97-AF65-F5344CB8AC3E}">
        <p14:creationId xmlns:p14="http://schemas.microsoft.com/office/powerpoint/2010/main" val="141219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Content Placeholder 2"/>
          <p:cNvSpPr>
            <a:spLocks noGrp="1"/>
          </p:cNvSpPr>
          <p:nvPr>
            <p:ph idx="1"/>
          </p:nvPr>
        </p:nvSpPr>
        <p:spPr/>
        <p:txBody>
          <a:bodyPr/>
          <a:lstStyle/>
          <a:p>
            <a:r>
              <a:rPr lang="en-US" b="1" dirty="0"/>
              <a:t>Variables </a:t>
            </a:r>
            <a:r>
              <a:rPr lang="en-US" dirty="0"/>
              <a:t>in JavaScript are </a:t>
            </a:r>
            <a:r>
              <a:rPr lang="en-US" b="1" dirty="0">
                <a:solidFill>
                  <a:schemeClr val="accent2"/>
                </a:solidFill>
              </a:rPr>
              <a:t>dynamically typed</a:t>
            </a:r>
            <a:r>
              <a:rPr lang="en-US" dirty="0"/>
              <a:t>, meaning a variable can be an integer</a:t>
            </a:r>
            <a:r>
              <a:rPr lang="en-US" dirty="0" smtClean="0"/>
              <a:t>, and </a:t>
            </a:r>
            <a:r>
              <a:rPr lang="en-US" dirty="0"/>
              <a:t>then later a string, then later an object, if so </a:t>
            </a:r>
            <a:r>
              <a:rPr lang="en-US" dirty="0" smtClean="0"/>
              <a:t>desired.</a:t>
            </a:r>
          </a:p>
          <a:p>
            <a:pPr lvl="1"/>
            <a:r>
              <a:rPr lang="en-US" dirty="0"/>
              <a:t>This simplifies </a:t>
            </a:r>
            <a:r>
              <a:rPr lang="en-US" dirty="0" smtClean="0"/>
              <a:t>variable declarations</a:t>
            </a:r>
            <a:r>
              <a:rPr lang="en-US" dirty="0"/>
              <a:t>, so that we do not require the familiar type fields like </a:t>
            </a:r>
            <a:r>
              <a:rPr lang="en-US" i="1" dirty="0" err="1"/>
              <a:t>int</a:t>
            </a:r>
            <a:r>
              <a:rPr lang="en-US" dirty="0"/>
              <a:t>, </a:t>
            </a:r>
            <a:r>
              <a:rPr lang="en-US" i="1" dirty="0"/>
              <a:t>char</a:t>
            </a:r>
            <a:r>
              <a:rPr lang="en-US" dirty="0"/>
              <a:t>, </a:t>
            </a:r>
            <a:r>
              <a:rPr lang="en-US" dirty="0" smtClean="0"/>
              <a:t>and </a:t>
            </a:r>
            <a:r>
              <a:rPr lang="en-US" i="1" dirty="0" smtClean="0"/>
              <a:t>String</a:t>
            </a:r>
            <a:r>
              <a:rPr lang="en-US" dirty="0" smtClean="0"/>
              <a:t>. </a:t>
            </a:r>
            <a:endParaRPr lang="en-US" b="1" dirty="0" smtClean="0"/>
          </a:p>
        </p:txBody>
      </p:sp>
      <p:pic>
        <p:nvPicPr>
          <p:cNvPr id="5" name="Picture 4" descr="4071506013.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300" y="3452245"/>
            <a:ext cx="6265390" cy="1194796"/>
          </a:xfrm>
          <a:prstGeom prst="rect">
            <a:avLst/>
          </a:prstGeom>
        </p:spPr>
      </p:pic>
      <p:pic>
        <p:nvPicPr>
          <p:cNvPr id="6" name="Picture 5" descr="4071506014.ep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300" y="4995820"/>
            <a:ext cx="5257800" cy="1322717"/>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492525654"/>
              </p:ext>
            </p:extLst>
          </p:nvPr>
        </p:nvGraphicFramePr>
        <p:xfrm>
          <a:off x="6874990" y="3168675"/>
          <a:ext cx="5109405" cy="3149862"/>
        </p:xfrm>
        <a:graphic>
          <a:graphicData uri="http://schemas.openxmlformats.org/drawingml/2006/table">
            <a:tbl>
              <a:tblPr firstRow="1" firstCol="1">
                <a:tableStyleId>{5C22544A-7EE6-4342-B048-85BDC9FD1C3A}</a:tableStyleId>
              </a:tblPr>
              <a:tblGrid>
                <a:gridCol w="923277"/>
                <a:gridCol w="2707690"/>
                <a:gridCol w="1478438"/>
              </a:tblGrid>
              <a:tr h="291350">
                <a:tc>
                  <a:txBody>
                    <a:bodyPr/>
                    <a:lstStyle/>
                    <a:p>
                      <a:pPr>
                        <a:lnSpc>
                          <a:spcPts val="1600"/>
                        </a:lnSpc>
                        <a:spcAft>
                          <a:spcPts val="1400"/>
                        </a:spcAft>
                      </a:pPr>
                      <a:r>
                        <a:rPr lang="en-CA" sz="1400" dirty="0"/>
                        <a:t>Operator</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400"/>
                        <a:t>Description</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400"/>
                        <a:t>Matches (x=9)</a:t>
                      </a:r>
                      <a:endParaRPr lang="en-CA" sz="1800">
                        <a:solidFill>
                          <a:srgbClr val="1F497D"/>
                        </a:solidFill>
                        <a:latin typeface="Calibri"/>
                        <a:ea typeface="Calibri"/>
                        <a:cs typeface="Times New Roman"/>
                      </a:endParaRPr>
                    </a:p>
                  </a:txBody>
                  <a:tcPr marL="68580" marR="68580" marT="0" marB="0"/>
                </a:tc>
              </a:tr>
              <a:tr h="596263">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Equals</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(x==9) is true</a:t>
                      </a:r>
                      <a:br>
                        <a:rPr lang="en-CA" sz="1200"/>
                      </a:br>
                      <a:r>
                        <a:rPr lang="en-CA" sz="1200"/>
                        <a:t>(x=="9") is true</a:t>
                      </a:r>
                      <a:endParaRPr lang="en-CA" sz="1200">
                        <a:solidFill>
                          <a:srgbClr val="000000"/>
                        </a:solidFill>
                        <a:latin typeface="Calibri"/>
                        <a:ea typeface="Times New Roman"/>
                        <a:cs typeface="Times New Roman"/>
                      </a:endParaRPr>
                    </a:p>
                  </a:txBody>
                  <a:tcPr marL="68580" marR="68580" marT="0" marB="0"/>
                </a:tc>
              </a:tr>
              <a:tr h="639921">
                <a:tc>
                  <a:txBody>
                    <a:bodyPr/>
                    <a:lstStyle/>
                    <a:p>
                      <a:pPr>
                        <a:lnSpc>
                          <a:spcPts val="1600"/>
                        </a:lnSpc>
                        <a:spcBef>
                          <a:spcPts val="700"/>
                        </a:spcBef>
                        <a:spcAft>
                          <a:spcPts val="700"/>
                        </a:spcAft>
                      </a:pPr>
                      <a:r>
                        <a:rPr lang="en-CA" sz="1200" dirty="0"/>
                        <a:t>===</a:t>
                      </a:r>
                      <a:endParaRPr lang="en-CA" sz="1200" dirty="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Exactly equals, including type</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dirty="0"/>
                        <a:t>(x==="9") is </a:t>
                      </a:r>
                      <a:r>
                        <a:rPr lang="en-CA" sz="1200" dirty="0" smtClean="0"/>
                        <a:t>false</a:t>
                      </a:r>
                    </a:p>
                    <a:p>
                      <a:pPr>
                        <a:lnSpc>
                          <a:spcPts val="1600"/>
                        </a:lnSpc>
                        <a:spcBef>
                          <a:spcPts val="700"/>
                        </a:spcBef>
                        <a:spcAft>
                          <a:spcPts val="700"/>
                        </a:spcAft>
                      </a:pPr>
                      <a:r>
                        <a:rPr lang="en-CA" sz="1200" dirty="0" smtClean="0"/>
                        <a:t>(x</a:t>
                      </a:r>
                      <a:r>
                        <a:rPr lang="en-CA" sz="1200" dirty="0"/>
                        <a:t>===9) is true</a:t>
                      </a:r>
                      <a:endParaRPr lang="en-CA" sz="1200" dirty="0">
                        <a:solidFill>
                          <a:srgbClr val="000000"/>
                        </a:solidFill>
                        <a:latin typeface="Calibri"/>
                        <a:ea typeface="Times New Roman"/>
                        <a:cs typeface="Times New Roman"/>
                      </a:endParaRPr>
                    </a:p>
                  </a:txBody>
                  <a:tcPr marL="68580" marR="68580" marT="0" marB="0"/>
                </a:tc>
              </a:tr>
              <a:tr h="286214">
                <a:tc>
                  <a:txBody>
                    <a:bodyPr/>
                    <a:lstStyle/>
                    <a:p>
                      <a:pPr>
                        <a:lnSpc>
                          <a:spcPts val="1600"/>
                        </a:lnSpc>
                        <a:spcBef>
                          <a:spcPts val="700"/>
                        </a:spcBef>
                        <a:spcAft>
                          <a:spcPts val="700"/>
                        </a:spcAft>
                      </a:pPr>
                      <a:r>
                        <a:rPr lang="en-CA" sz="1200"/>
                        <a:t>&lt; , &gt;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Less than, Greater Than</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(x&lt;5) is false</a:t>
                      </a:r>
                      <a:endParaRPr lang="en-CA" sz="1200">
                        <a:solidFill>
                          <a:srgbClr val="000000"/>
                        </a:solidFill>
                        <a:latin typeface="Calibri"/>
                        <a:ea typeface="Times New Roman"/>
                        <a:cs typeface="Times New Roman"/>
                      </a:endParaRPr>
                    </a:p>
                  </a:txBody>
                  <a:tcPr marL="68580" marR="68580" marT="0" marB="0"/>
                </a:tc>
              </a:tr>
              <a:tr h="286214">
                <a:tc>
                  <a:txBody>
                    <a:bodyPr/>
                    <a:lstStyle/>
                    <a:p>
                      <a:pPr>
                        <a:lnSpc>
                          <a:spcPts val="1600"/>
                        </a:lnSpc>
                        <a:spcBef>
                          <a:spcPts val="700"/>
                        </a:spcBef>
                        <a:spcAft>
                          <a:spcPts val="700"/>
                        </a:spcAft>
                      </a:pPr>
                      <a:r>
                        <a:rPr lang="en-CA" sz="1200"/>
                        <a:t>&lt;= , &gt;=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Less than or equal, greater than or equal</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(x&lt;=9) is true</a:t>
                      </a:r>
                      <a:endParaRPr lang="en-CA" sz="1200">
                        <a:solidFill>
                          <a:srgbClr val="000000"/>
                        </a:solidFill>
                        <a:latin typeface="Calibri"/>
                        <a:ea typeface="Times New Roman"/>
                        <a:cs typeface="Times New Roman"/>
                      </a:endParaRPr>
                    </a:p>
                  </a:txBody>
                  <a:tcPr marL="68580" marR="68580" marT="0" marB="0"/>
                </a:tc>
              </a:tr>
              <a:tr h="286214">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Not equal</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(4!=x) is true</a:t>
                      </a:r>
                      <a:endParaRPr lang="en-CA" sz="1200">
                        <a:solidFill>
                          <a:srgbClr val="000000"/>
                        </a:solidFill>
                        <a:latin typeface="Calibri"/>
                        <a:ea typeface="Times New Roman"/>
                        <a:cs typeface="Times New Roman"/>
                      </a:endParaRPr>
                    </a:p>
                  </a:txBody>
                  <a:tcPr marL="68580" marR="68580" marT="0" marB="0"/>
                </a:tc>
              </a:tr>
              <a:tr h="643500">
                <a:tc>
                  <a:txBody>
                    <a:bodyPr/>
                    <a:lstStyle/>
                    <a:p>
                      <a:pPr>
                        <a:lnSpc>
                          <a:spcPts val="1600"/>
                        </a:lnSpc>
                        <a:spcBef>
                          <a:spcPts val="700"/>
                        </a:spcBef>
                        <a:spcAft>
                          <a:spcPts val="700"/>
                        </a:spcAft>
                      </a:pPr>
                      <a:r>
                        <a:rPr lang="en-CA" sz="1200" dirty="0"/>
                        <a:t>!==</a:t>
                      </a:r>
                      <a:endParaRPr lang="en-CA" sz="1200" dirty="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dirty="0"/>
                        <a:t>Not equal in either value or type</a:t>
                      </a:r>
                      <a:endParaRPr lang="en-CA" sz="1200" dirty="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dirty="0"/>
                        <a:t>(x!=="9") is true</a:t>
                      </a:r>
                    </a:p>
                    <a:p>
                      <a:pPr>
                        <a:lnSpc>
                          <a:spcPts val="1600"/>
                        </a:lnSpc>
                        <a:spcBef>
                          <a:spcPts val="700"/>
                        </a:spcBef>
                        <a:spcAft>
                          <a:spcPts val="700"/>
                        </a:spcAft>
                      </a:pPr>
                      <a:r>
                        <a:rPr lang="en-CA" sz="1200" dirty="0"/>
                        <a:t>(x!==9) is false</a:t>
                      </a:r>
                      <a:endParaRPr lang="en-CA" sz="1200" dirty="0">
                        <a:solidFill>
                          <a:srgbClr val="000000"/>
                        </a:solidFill>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5011434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Lecture3_1_24_2017</Template>
  <TotalTime>1069</TotalTime>
  <Words>2214</Words>
  <Application>Microsoft Macintosh PowerPoint</Application>
  <PresentationFormat>Widescreen</PresentationFormat>
  <Paragraphs>289</Paragraphs>
  <Slides>36</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Consolas</vt:lpstr>
      <vt:lpstr>Times New Roman</vt:lpstr>
      <vt:lpstr>Arial</vt:lpstr>
      <vt:lpstr>Clarity</vt:lpstr>
      <vt:lpstr>JavaScript: Client-Side Scripting</vt:lpstr>
      <vt:lpstr>What is JavaScript</vt:lpstr>
      <vt:lpstr>Client-Side Scripting</vt:lpstr>
      <vt:lpstr>JavaScript / AJAX </vt:lpstr>
      <vt:lpstr>How is JavaScript included?</vt:lpstr>
      <vt:lpstr>What you will need … </vt:lpstr>
      <vt:lpstr>JavaScript Syntax</vt:lpstr>
      <vt:lpstr>JavaScript’s Reputation</vt:lpstr>
      <vt:lpstr>Variables</vt:lpstr>
      <vt:lpstr>Logical Operators</vt:lpstr>
      <vt:lpstr>Conditionals</vt:lpstr>
      <vt:lpstr>Loops</vt:lpstr>
      <vt:lpstr>Functions</vt:lpstr>
      <vt:lpstr>Try/Catch</vt:lpstr>
      <vt:lpstr>JavaScript Objects (not classes)</vt:lpstr>
      <vt:lpstr>Objects (Constructors, Properties, Methods)</vt:lpstr>
      <vt:lpstr>Arrays</vt:lpstr>
      <vt:lpstr>Arrays (Cont.)</vt:lpstr>
      <vt:lpstr>String</vt:lpstr>
      <vt:lpstr>Window</vt:lpstr>
      <vt:lpstr>The DOM</vt:lpstr>
      <vt:lpstr>The DOM</vt:lpstr>
      <vt:lpstr>DOM Nodes</vt:lpstr>
      <vt:lpstr>Document Object</vt:lpstr>
      <vt:lpstr>Accessing nodes</vt:lpstr>
      <vt:lpstr>Element node Object</vt:lpstr>
      <vt:lpstr>Modifying a DOM element</vt:lpstr>
      <vt:lpstr>Changing an element’s style</vt:lpstr>
      <vt:lpstr>JavaScript Events</vt:lpstr>
      <vt:lpstr>Listener Approach</vt:lpstr>
      <vt:lpstr>Validating Forms</vt:lpstr>
      <vt:lpstr>But what is HTML Forms ?</vt:lpstr>
      <vt:lpstr>How forms interact with servers</vt:lpstr>
      <vt:lpstr>&lt;form&gt; element</vt:lpstr>
      <vt:lpstr>GET vs POST</vt:lpstr>
      <vt:lpstr>Next time </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16</cp:revision>
  <dcterms:created xsi:type="dcterms:W3CDTF">2017-01-25T23:51:57Z</dcterms:created>
  <dcterms:modified xsi:type="dcterms:W3CDTF">2018-01-23T06:31:31Z</dcterms:modified>
</cp:coreProperties>
</file>